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76" r:id="rId4"/>
    <p:sldId id="304" r:id="rId5"/>
    <p:sldId id="307" r:id="rId6"/>
    <p:sldId id="308" r:id="rId7"/>
    <p:sldId id="310" r:id="rId8"/>
    <p:sldId id="306" r:id="rId9"/>
    <p:sldId id="311" r:id="rId10"/>
    <p:sldId id="258" r:id="rId11"/>
    <p:sldId id="312" r:id="rId12"/>
    <p:sldId id="314" r:id="rId13"/>
    <p:sldId id="260" r:id="rId14"/>
    <p:sldId id="315" r:id="rId15"/>
    <p:sldId id="317" r:id="rId16"/>
    <p:sldId id="318" r:id="rId17"/>
    <p:sldId id="259" r:id="rId18"/>
    <p:sldId id="319" r:id="rId19"/>
    <p:sldId id="320" r:id="rId20"/>
    <p:sldId id="316" r:id="rId21"/>
    <p:sldId id="327" r:id="rId22"/>
    <p:sldId id="326" r:id="rId23"/>
    <p:sldId id="313" r:id="rId24"/>
    <p:sldId id="322" r:id="rId25"/>
    <p:sldId id="323" r:id="rId26"/>
    <p:sldId id="321" r:id="rId27"/>
    <p:sldId id="340" r:id="rId28"/>
    <p:sldId id="341" r:id="rId29"/>
    <p:sldId id="342" r:id="rId30"/>
    <p:sldId id="343" r:id="rId31"/>
    <p:sldId id="324" r:id="rId32"/>
    <p:sldId id="283" r:id="rId33"/>
    <p:sldId id="325" r:id="rId34"/>
    <p:sldId id="328" r:id="rId35"/>
    <p:sldId id="329" r:id="rId36"/>
    <p:sldId id="278" r:id="rId37"/>
    <p:sldId id="262" r:id="rId38"/>
    <p:sldId id="330" r:id="rId39"/>
    <p:sldId id="337" r:id="rId40"/>
    <p:sldId id="286" r:id="rId41"/>
    <p:sldId id="331" r:id="rId42"/>
    <p:sldId id="332" r:id="rId43"/>
    <p:sldId id="333" r:id="rId44"/>
    <p:sldId id="334" r:id="rId45"/>
    <p:sldId id="335" r:id="rId46"/>
    <p:sldId id="336" r:id="rId47"/>
    <p:sldId id="339" r:id="rId48"/>
    <p:sldId id="344" r:id="rId49"/>
    <p:sldId id="268" r:id="rId50"/>
    <p:sldId id="269" r:id="rId51"/>
    <p:sldId id="290" r:id="rId52"/>
    <p:sldId id="345" r:id="rId53"/>
    <p:sldId id="347" r:id="rId54"/>
    <p:sldId id="273" r:id="rId55"/>
    <p:sldId id="274" r:id="rId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95"/>
    <p:restoredTop sz="88144"/>
  </p:normalViewPr>
  <p:slideViewPr>
    <p:cSldViewPr snapToGrid="0">
      <p:cViewPr>
        <p:scale>
          <a:sx n="98" d="100"/>
          <a:sy n="98" d="100"/>
        </p:scale>
        <p:origin x="208" y="504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Abandoned Pet Ratio 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Dogs</c:v>
                </c:pt>
                <c:pt idx="1">
                  <c:v>Cats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70.900000000000006</c:v>
                </c:pt>
                <c:pt idx="1">
                  <c:v>27.8</c:v>
                </c:pt>
                <c:pt idx="2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5-F742-B05E-ABC308D392E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46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1628183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1825892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575693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246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17716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88432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972601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555045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115408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358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5948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064878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739846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065222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728464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812475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67937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885406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  <p:extLst>
      <p:ext uri="{BB962C8B-B14F-4D97-AF65-F5344CB8AC3E}">
        <p14:creationId xmlns:p14="http://schemas.microsoft.com/office/powerpoint/2010/main" val="55624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137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  <p:extLst>
      <p:ext uri="{BB962C8B-B14F-4D97-AF65-F5344CB8AC3E}">
        <p14:creationId xmlns:p14="http://schemas.microsoft.com/office/powerpoint/2010/main" val="3030871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  <p:extLst>
      <p:ext uri="{BB962C8B-B14F-4D97-AF65-F5344CB8AC3E}">
        <p14:creationId xmlns:p14="http://schemas.microsoft.com/office/powerpoint/2010/main" val="217890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59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7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66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235780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264896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jpg"/><Relationship Id="rId7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59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0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0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1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8.png"/><Relationship Id="rId3" Type="http://schemas.openxmlformats.org/officeDocument/2006/relationships/image" Target="../media/image59.png"/><Relationship Id="rId7" Type="http://schemas.openxmlformats.org/officeDocument/2006/relationships/image" Target="../media/image73.jpe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56.png"/><Relationship Id="rId15" Type="http://schemas.openxmlformats.org/officeDocument/2006/relationships/image" Target="../media/image70.png"/><Relationship Id="rId10" Type="http://schemas.openxmlformats.org/officeDocument/2006/relationships/image" Target="../media/image76.jpeg"/><Relationship Id="rId4" Type="http://schemas.openxmlformats.org/officeDocument/2006/relationships/image" Target="../media/image1.png"/><Relationship Id="rId9" Type="http://schemas.openxmlformats.org/officeDocument/2006/relationships/image" Target="../media/image75.jpeg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.png"/><Relationship Id="rId5" Type="http://schemas.openxmlformats.org/officeDocument/2006/relationships/image" Target="../media/image56.png"/><Relationship Id="rId10" Type="http://schemas.openxmlformats.org/officeDocument/2006/relationships/image" Target="../media/image68.png"/><Relationship Id="rId4" Type="http://schemas.openxmlformats.org/officeDocument/2006/relationships/image" Target="../media/image1.png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gif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9.png"/><Relationship Id="rId4" Type="http://schemas.openxmlformats.org/officeDocument/2006/relationships/image" Target="../media/image85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.png"/><Relationship Id="rId4" Type="http://schemas.openxmlformats.org/officeDocument/2006/relationships/image" Target="../media/image59.png"/><Relationship Id="rId9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9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1.png"/><Relationship Id="rId10" Type="http://schemas.openxmlformats.org/officeDocument/2006/relationships/image" Target="../media/image84.png"/><Relationship Id="rId4" Type="http://schemas.openxmlformats.org/officeDocument/2006/relationships/image" Target="../media/image59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1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95.jpg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Team </a:t>
            </a:r>
            <a:r>
              <a:rPr dirty="0" err="1"/>
              <a:t>Groza</a:t>
            </a:r>
            <a:endParaRPr dirty="0"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b="1" dirty="0">
                <a:sym typeface="맑은 고딕"/>
              </a:rPr>
              <a:t>Kim Tae Hong (20132335)</a:t>
            </a:r>
            <a:endParaRPr lang="en-US" altLang="ko-KR" b="1" dirty="0">
              <a:solidFill>
                <a:srgbClr val="FFFFFF"/>
              </a:solidFill>
              <a:sym typeface="맑은 고딕"/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b="1" dirty="0"/>
              <a:t>Kim Chan Il (20150577)</a:t>
            </a:r>
            <a:endParaRPr b="1" dirty="0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rPr b="1" dirty="0" err="1"/>
              <a:t>Paeng</a:t>
            </a:r>
            <a:r>
              <a:rPr b="1" dirty="0"/>
              <a:t> </a:t>
            </a:r>
            <a:r>
              <a:rPr b="1" dirty="0" err="1"/>
              <a:t>Jin</a:t>
            </a:r>
            <a:r>
              <a:rPr b="1" dirty="0"/>
              <a:t> </a:t>
            </a:r>
            <a:r>
              <a:rPr b="1" dirty="0" err="1"/>
              <a:t>Wook</a:t>
            </a:r>
            <a:r>
              <a:rPr b="1" dirty="0"/>
              <a:t> (20154645)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2185062" y="2821750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886" y="2598115"/>
            <a:ext cx="1284945" cy="127530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5F5C4-A0E1-AD4F-BAFF-D03630D5F8DD}"/>
              </a:ext>
            </a:extLst>
          </p:cNvPr>
          <p:cNvSpPr txBox="1"/>
          <p:nvPr/>
        </p:nvSpPr>
        <p:spPr>
          <a:xfrm>
            <a:off x="0" y="3695375"/>
            <a:ext cx="1219200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Final Demonstration</a:t>
            </a:r>
            <a:endParaRPr sz="28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lang="en-US" dirty="0"/>
              <a:t>Project Construction</a:t>
            </a:r>
            <a:endParaRPr dirty="0"/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EE43E31-928D-0F48-AC62-43B61D33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4606"/>
            <a:ext cx="12192000" cy="132556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altLang="ko-KR" sz="4500" dirty="0"/>
              <a:t>We are team </a:t>
            </a:r>
            <a:r>
              <a:rPr lang="en-US" altLang="ko-KR" sz="4500" dirty="0" err="1"/>
              <a:t>Groza</a:t>
            </a:r>
            <a:endParaRPr sz="4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14977-8D61-D644-8738-D9BF84B98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7" y="264017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04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EE43E31-928D-0F48-AC62-43B61D33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4606"/>
            <a:ext cx="12192000" cy="132556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Our team is consist of three people</a:t>
            </a:r>
            <a:endParaRPr sz="4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14977-8D61-D644-8738-D9BF84B98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7" y="2640173"/>
            <a:ext cx="3048000" cy="304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CAA0C6-F092-B04C-B4B0-01872C7B3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46" y="5113280"/>
            <a:ext cx="2115929" cy="21159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6BD147-F64A-504E-9A82-0A93274A2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22" y="5117625"/>
            <a:ext cx="2115929" cy="2115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99D754-7DA6-1C4C-9401-C9215CC64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98" y="5113279"/>
            <a:ext cx="2115929" cy="21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7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2C1A3ED-B225-714B-8F0B-14D160391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8" y="966528"/>
            <a:ext cx="12192000" cy="5851716"/>
          </a:xfrm>
          <a:prstGeom prst="rect">
            <a:avLst/>
          </a:prstGeom>
        </p:spPr>
      </p:pic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3ECF9FD4-9372-7E40-A15A-8F71772DB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81631"/>
            <a:ext cx="12192000" cy="102863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So we divide our job into 3 Parts</a:t>
            </a:r>
            <a:endParaRPr sz="4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5ADA95-DB66-724A-9B21-ADB3F1B302F0}"/>
              </a:ext>
            </a:extLst>
          </p:cNvPr>
          <p:cNvSpPr>
            <a:spLocks/>
          </p:cNvSpPr>
          <p:nvPr/>
        </p:nvSpPr>
        <p:spPr>
          <a:xfrm>
            <a:off x="4026523" y="1371598"/>
            <a:ext cx="180000" cy="5040000"/>
          </a:xfrm>
          <a:prstGeom prst="rect">
            <a:avLst/>
          </a:prstGeom>
          <a:solidFill>
            <a:srgbClr val="C0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43A0F1-1CD5-6D41-87E8-9A8A0DA1EF79}"/>
              </a:ext>
            </a:extLst>
          </p:cNvPr>
          <p:cNvSpPr>
            <a:spLocks/>
          </p:cNvSpPr>
          <p:nvPr/>
        </p:nvSpPr>
        <p:spPr>
          <a:xfrm>
            <a:off x="8022055" y="1371598"/>
            <a:ext cx="180000" cy="5040000"/>
          </a:xfrm>
          <a:prstGeom prst="rect">
            <a:avLst/>
          </a:prstGeom>
          <a:solidFill>
            <a:srgbClr val="C0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1" grpId="1" animBg="1"/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5D23A9D-D2FF-B64C-AD93-B590E0645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793" y="-21610"/>
            <a:ext cx="15546941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7EEF2F-31E8-8842-8C87-051FD36AF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13C0-7E7D-A94A-8EED-82549DEB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5537" flipV="1">
            <a:off x="7592319" y="2725728"/>
            <a:ext cx="2666880" cy="1528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33B47-5135-4847-9ABE-240560F126CA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AD93EB-C36D-E048-8B59-8E230C9F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3069" flipV="1">
            <a:off x="6602502" y="917464"/>
            <a:ext cx="1966651" cy="10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EB80B5-4636-8042-9AEE-ED4DC34A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4002" flipV="1">
            <a:off x="3976686" y="2957628"/>
            <a:ext cx="5067708" cy="1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5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5D23A9D-D2FF-B64C-AD93-B590E0645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793" y="-21610"/>
            <a:ext cx="15546941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7EEF2F-31E8-8842-8C87-051FD36AF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13C0-7E7D-A94A-8EED-82549DEB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5537" flipV="1">
            <a:off x="7592319" y="2725728"/>
            <a:ext cx="2666880" cy="1528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33B47-5135-4847-9ABE-240560F126CA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AD93EB-C36D-E048-8B59-8E230C9F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3069" flipV="1">
            <a:off x="6602502" y="917464"/>
            <a:ext cx="1966651" cy="10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EB80B5-4636-8042-9AEE-ED4DC34A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4002" flipV="1">
            <a:off x="3976686" y="2957628"/>
            <a:ext cx="5067708" cy="1989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465F18-74A0-C747-9F87-6CCE5B89D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290" y="1585263"/>
            <a:ext cx="8524774" cy="52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6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0 : Registration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3617196" y="4675208"/>
            <a:ext cx="271689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“Complete”</a:t>
            </a:r>
          </a:p>
        </p:txBody>
      </p:sp>
    </p:spTree>
    <p:extLst>
      <p:ext uri="{BB962C8B-B14F-4D97-AF65-F5344CB8AC3E}">
        <p14:creationId xmlns:p14="http://schemas.microsoft.com/office/powerpoint/2010/main" val="2853889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32149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9583 -0.0004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1 : Verification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10460264" y="3856718"/>
            <a:ext cx="18548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“True”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C 0.04792 0.01597 0.00274 0.00254 0.12044 1.48148E-6 L 0.37917 -0.00371 C 0.3862 -0.00232 0.39362 1.48148E-6 0.40065 1.48148E-6 C 0.41602 1.48148E-6 0.42669 0.00139 0.43946 -0.00764 C 0.45339 -0.01713 0.44544 -0.0125 0.45794 -0.02292 C 0.46133 -0.0257 0.46784 -0.03056 0.46784 -0.03033 L 0.478 -0.04607 C 0.47969 -0.04838 0.48112 -0.05208 0.48294 -0.05371 C 0.49089 -0.05949 0.48646 -0.05671 0.49649 -0.06134 C 0.4987 -0.06389 0.50104 -0.0669 0.50326 -0.06898 C 0.50625 -0.07153 0.51589 -0.07546 0.51836 -0.07662 C 0.52071 -0.07801 0.52292 -0.07917 0.525 -0.08033 C 0.52682 -0.08171 0.52826 -0.0838 0.53034 -0.08449 C 0.53672 -0.08658 0.54349 -0.08681 0.55026 -0.08796 L 0.57709 -0.08449 C 0.58932 -0.08218 0.59219 -0.08195 0.60222 -0.07662 C 0.60443 -0.07546 0.60677 -0.07384 0.60912 -0.07269 C 0.61576 -0.06991 0.62917 -0.06505 0.62917 -0.06482 C 0.63242 -0.0625 0.63607 -0.06111 0.63919 -0.05741 C 0.64141 -0.05486 0.64362 -0.05185 0.6461 -0.04977 C 0.64805 -0.04792 0.65026 -0.04746 0.65261 -0.04607 C 0.65547 -0.04375 0.65821 -0.04051 0.66107 -0.03843 C 0.66406 -0.03588 0.66966 -0.03426 0.67292 -0.03056 C 0.68581 -0.01551 0.67031 -0.02871 0.68281 -0.01898 C 0.68464 -0.01644 0.68607 -0.01343 0.68802 -0.01134 C 0.68946 -0.00949 0.69128 -0.00857 0.69297 -0.00764 C 0.7125 0.00532 0.68347 -0.01505 0.70964 1.48148E-6 C 0.71328 0.00231 0.71628 0.00532 0.71979 0.00764 C 0.73672 0.0206 0.71042 0.00092 0.73164 0.01551 C 0.7444 0.0243 0.74024 0.02407 0.75508 0.03079 C 0.76068 0.03356 0.76641 0.03449 0.77175 0.03842 C 0.78255 0.04676 0.78281 0.04768 0.80039 0.05023 C 0.83008 0.05417 0.81927 0.05393 0.83255 0.05393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43 0.00625 -0.00221 0.01296 -0.00404 0.01898 C -0.00599 0.02523 -0.01185 0.02986 -0.01484 0.0331 C -0.01615 0.03472 -0.01732 0.03657 -0.01888 0.03796 C -0.0207 0.03958 -0.02643 0.0419 -0.02826 0.04282 L -0.0362 0.05231 C -0.03763 0.05394 -0.0388 0.05579 -0.04023 0.05694 C -0.05638 0.0713 -0.03633 0.05301 -0.04961 0.06644 C -0.0513 0.06829 -0.05326 0.06944 -0.05495 0.0713 C -0.05912 0.07569 -0.06276 0.08171 -0.06706 0.08565 C -0.07357 0.09144 -0.08425 0.10162 -0.09115 0.10463 L -0.09648 0.10694 C -0.0987 0.10926 -0.10078 0.11227 -0.10326 0.11412 C -0.10404 0.11481 -0.11875 0.12523 -0.12461 0.12847 C -0.12773 0.13009 -0.13086 0.13171 -0.13398 0.1331 C -0.1375 0.13495 -0.14115 0.13611 -0.14466 0.13796 C -0.15104 0.14097 -0.15729 0.14375 -0.16341 0.14745 C -0.16615 0.14907 -0.16875 0.15116 -0.17148 0.15231 C -0.18398 0.15741 -0.17721 0.15185 -0.18763 0.15694 C -0.19037 0.15833 -0.19284 0.16088 -0.19557 0.16181 C -0.19922 0.16273 -0.20664 0.16481 -0.21029 0.16644 C -0.21172 0.16713 -0.21302 0.16829 -0.21432 0.16898 C -0.21654 0.16991 -0.21888 0.17037 -0.22109 0.1713 C -0.22292 0.17199 -0.22461 0.17292 -0.22643 0.17361 C -0.22904 0.17454 -0.23177 0.17523 -0.23451 0.17593 C -0.23672 0.17662 -0.23893 0.17778 -0.24115 0.17847 C -0.24388 0.17917 -0.24648 0.17986 -0.24922 0.18079 C -0.25143 0.18148 -0.25365 0.18241 -0.25586 0.1831 C -0.25898 0.18403 -0.26211 0.18472 -0.26523 0.18565 L -0.32956 0.1831 C -0.3444 0.18218 -0.33724 0.18241 -0.34557 0.17847 C -0.34922 0.17662 -0.35638 0.17361 -0.35638 0.17361 C -0.36979 0.16157 -0.35287 0.17569 -0.36836 0.16644 C -0.37031 0.16528 -0.37188 0.16319 -0.3737 0.16181 C -0.375 0.16065 -0.37643 0.16019 -0.37773 0.15926 C -0.38008 0.15787 -0.38216 0.15602 -0.38451 0.15463 C -0.38828 0.15208 -0.38958 0.15162 -0.39388 0.14977 C -0.39557 0.14745 -0.39727 0.14491 -0.39922 0.14259 C -0.403 0.13843 -0.40469 0.13796 -0.40859 0.13565 C -0.41107 0.13102 -0.41185 0.12894 -0.41523 0.12593 C -0.41654 0.125 -0.41797 0.12454 -0.41927 0.12361 C -0.42357 0.11597 -0.42331 0.11991 -0.42331 0.11412 L -0.83711 0.11412 L -0.83711 0.11412 " pathEditMode="relative" ptsTypes="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2 : Identification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10250905" y="3856718"/>
            <a:ext cx="206422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“Dog 2”</a:t>
            </a:r>
          </a:p>
        </p:txBody>
      </p:sp>
    </p:spTree>
    <p:extLst>
      <p:ext uri="{BB962C8B-B14F-4D97-AF65-F5344CB8AC3E}">
        <p14:creationId xmlns:p14="http://schemas.microsoft.com/office/powerpoint/2010/main" val="668549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C 0.04792 0.01597 0.00274 0.00254 0.12044 1.48148E-6 L 0.37917 -0.00371 C 0.3862 -0.00232 0.39362 1.48148E-6 0.40065 1.48148E-6 C 0.41602 1.48148E-6 0.42669 0.00139 0.43946 -0.00764 C 0.45339 -0.01713 0.44544 -0.0125 0.45794 -0.02292 C 0.46133 -0.0257 0.46784 -0.03056 0.46784 -0.03033 L 0.478 -0.04607 C 0.47969 -0.04838 0.48112 -0.05208 0.48294 -0.05371 C 0.49089 -0.05949 0.48646 -0.05671 0.49649 -0.06134 C 0.4987 -0.06389 0.50104 -0.0669 0.50326 -0.06898 C 0.50625 -0.07153 0.51589 -0.07546 0.51836 -0.07662 C 0.52071 -0.07801 0.52292 -0.07917 0.525 -0.08033 C 0.52682 -0.08171 0.52826 -0.0838 0.53034 -0.08449 C 0.53672 -0.08658 0.54349 -0.08681 0.55026 -0.08796 L 0.57709 -0.08449 C 0.58932 -0.08218 0.59219 -0.08195 0.60222 -0.07662 C 0.60443 -0.07546 0.60677 -0.07384 0.60912 -0.07269 C 0.61576 -0.06991 0.62917 -0.06505 0.62917 -0.06482 C 0.63242 -0.0625 0.63607 -0.06111 0.63919 -0.05741 C 0.64141 -0.05486 0.64362 -0.05185 0.6461 -0.04977 C 0.64805 -0.04792 0.65026 -0.04746 0.65261 -0.04607 C 0.65547 -0.04375 0.65821 -0.04051 0.66107 -0.03843 C 0.66406 -0.03588 0.66966 -0.03426 0.67292 -0.03056 C 0.68581 -0.01551 0.67031 -0.02871 0.68281 -0.01898 C 0.68464 -0.01644 0.68607 -0.01343 0.68802 -0.01134 C 0.68946 -0.00949 0.69128 -0.00857 0.69297 -0.00764 C 0.7125 0.00532 0.68347 -0.01505 0.70964 1.48148E-6 C 0.71328 0.00231 0.71628 0.00532 0.71979 0.00764 C 0.73672 0.0206 0.71042 0.00092 0.73164 0.01551 C 0.7444 0.0243 0.74024 0.02407 0.75508 0.03079 C 0.76068 0.03356 0.76641 0.03449 0.77175 0.03842 C 0.78255 0.04676 0.78281 0.04768 0.80039 0.05023 C 0.83008 0.05417 0.81927 0.05393 0.83255 0.05393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3.33333E-6 0.00023 C -0.00143 0.00625 -0.00208 0.01296 -0.00403 0.01898 C -0.00586 0.02523 -0.01172 0.02986 -0.01471 0.0331 C -0.01588 0.03472 -0.01718 0.03657 -0.01862 0.03796 C -0.02057 0.03958 -0.0263 0.0419 -0.02786 0.04282 L -0.0358 0.05231 C -0.03737 0.05393 -0.03841 0.05579 -0.03997 0.05694 C -0.05573 0.0713 -0.03593 0.05301 -0.04909 0.06643 C -0.05091 0.06829 -0.05273 0.06944 -0.05455 0.0713 C -0.05846 0.07569 -0.06211 0.08171 -0.0664 0.08565 C -0.07278 0.09143 -0.08333 0.10162 -0.09036 0.10463 L -0.0957 0.10694 C -0.09778 0.10926 -0.09987 0.11227 -0.10221 0.11412 C -0.10312 0.11481 -0.1177 0.12523 -0.12356 0.12847 C -0.12643 0.13009 -0.12955 0.13171 -0.13268 0.1331 C -0.13632 0.13495 -0.13984 0.13611 -0.14323 0.13796 C -0.14961 0.14097 -0.15573 0.14375 -0.16198 0.14745 C -0.16471 0.14907 -0.16718 0.15116 -0.16992 0.15231 C -0.18216 0.15741 -0.17565 0.15185 -0.1858 0.15694 C -0.18854 0.15833 -0.19101 0.16088 -0.19362 0.1618 C -0.19726 0.16273 -0.20468 0.16481 -0.20833 0.16643 C -0.20963 0.16713 -0.21093 0.16829 -0.21224 0.16898 C -0.21458 0.16991 -0.21679 0.17037 -0.21901 0.1713 C -0.22096 0.17199 -0.22252 0.17292 -0.22422 0.17361 C -0.22682 0.17454 -0.22955 0.17523 -0.23242 0.17592 C -0.23463 0.17662 -0.23672 0.17778 -0.2388 0.17847 C -0.24153 0.17917 -0.24414 0.17986 -0.24687 0.18079 C -0.24895 0.18148 -0.25117 0.18241 -0.25351 0.1831 C -0.25664 0.18403 -0.25976 0.18472 -0.26263 0.18565 L -0.32643 0.1831 C -0.34114 0.18217 -0.33398 0.18241 -0.34231 0.17847 C -0.34583 0.17662 -0.35299 0.17361 -0.35299 0.17384 C -0.36627 0.16157 -0.34948 0.17569 -0.36484 0.16643 C -0.36679 0.16528 -0.36836 0.16319 -0.37018 0.1618 C -0.37148 0.16065 -0.37291 0.16018 -0.37409 0.15926 C -0.37643 0.15787 -0.37851 0.15602 -0.38086 0.15463 C -0.38463 0.15208 -0.38593 0.15162 -0.39023 0.14977 C -0.39192 0.14745 -0.39349 0.14491 -0.39557 0.14259 C -0.39922 0.13842 -0.40078 0.13796 -0.40468 0.13565 C -0.40716 0.13102 -0.40807 0.12893 -0.41132 0.12592 C -0.41276 0.125 -0.41406 0.12454 -0.41536 0.12361 C -0.41966 0.11597 -0.4194 0.11991 -0.4194 0.11412 L -0.82916 0.11412 L -0.82916 0.11435 " pathEditMode="relative" rAng="0" ptsTypes="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rPr dirty="0"/>
              <a:t>3. </a:t>
            </a:r>
            <a:r>
              <a:rPr lang="en-US" dirty="0"/>
              <a:t>Development History</a:t>
            </a:r>
            <a:endParaRPr dirty="0"/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25288" y="6101085"/>
            <a:ext cx="8683767" cy="30496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26228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729" y="3644606"/>
            <a:ext cx="9153832" cy="3213394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rPr dirty="0"/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74225" y="1696453"/>
            <a:ext cx="5205251" cy="65952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4000" b="1"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6" name="그림 5" descr="그림 4">
            <a:extLst>
              <a:ext uri="{FF2B5EF4-FFF2-40B4-BE49-F238E27FC236}">
                <a16:creationId xmlns:a16="http://schemas.microsoft.com/office/drawing/2014/main" id="{D203591F-1267-2B4F-B289-3CE9DCD8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62" y="1696453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림 6" descr="그림 4">
            <a:extLst>
              <a:ext uri="{FF2B5EF4-FFF2-40B4-BE49-F238E27FC236}">
                <a16:creationId xmlns:a16="http://schemas.microsoft.com/office/drawing/2014/main" id="{ACC30604-0E12-8E42-9684-775CDEA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2355976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그림 4">
            <a:extLst>
              <a:ext uri="{FF2B5EF4-FFF2-40B4-BE49-F238E27FC236}">
                <a16:creationId xmlns:a16="http://schemas.microsoft.com/office/drawing/2014/main" id="{DBC258B2-9C31-834D-B6D3-E2D432275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036459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 descr="그림 4">
            <a:extLst>
              <a:ext uri="{FF2B5EF4-FFF2-40B4-BE49-F238E27FC236}">
                <a16:creationId xmlns:a16="http://schemas.microsoft.com/office/drawing/2014/main" id="{F4143009-324E-5E41-83D8-EEE73629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716942"/>
            <a:ext cx="611561" cy="60697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A2E1CD4-CFE9-C445-8A96-40B495E10325}"/>
              </a:ext>
            </a:extLst>
          </p:cNvPr>
          <p:cNvSpPr txBox="1">
            <a:spLocks/>
          </p:cNvSpPr>
          <p:nvPr/>
        </p:nvSpPr>
        <p:spPr>
          <a:xfrm>
            <a:off x="1384731" y="2344952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Project Construction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303F6F5B-2EBA-E64A-9EE8-3C3F34102EA0}"/>
              </a:ext>
            </a:extLst>
          </p:cNvPr>
          <p:cNvSpPr txBox="1">
            <a:spLocks/>
          </p:cNvSpPr>
          <p:nvPr/>
        </p:nvSpPr>
        <p:spPr>
          <a:xfrm>
            <a:off x="1374223" y="3012364"/>
            <a:ext cx="5780556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dirty="0"/>
              <a:t>Development Progress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FF368E93-5618-9D42-8ACD-E793F2C1CAB6}"/>
              </a:ext>
            </a:extLst>
          </p:cNvPr>
          <p:cNvSpPr txBox="1">
            <a:spLocks/>
          </p:cNvSpPr>
          <p:nvPr/>
        </p:nvSpPr>
        <p:spPr>
          <a:xfrm>
            <a:off x="1384731" y="3716942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Execution Result</a:t>
            </a:r>
          </a:p>
        </p:txBody>
      </p:sp>
      <p:pic>
        <p:nvPicPr>
          <p:cNvPr id="15" name="그림 14" descr="그림 4">
            <a:extLst>
              <a:ext uri="{FF2B5EF4-FFF2-40B4-BE49-F238E27FC236}">
                <a16:creationId xmlns:a16="http://schemas.microsoft.com/office/drawing/2014/main" id="{572084B0-A4B1-8E42-BAC5-1B6811F6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4376465"/>
            <a:ext cx="611561" cy="60697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D5DC2020-8CE3-6F4B-A9A1-EDD3DB1DCCD3}"/>
              </a:ext>
            </a:extLst>
          </p:cNvPr>
          <p:cNvSpPr txBox="1">
            <a:spLocks/>
          </p:cNvSpPr>
          <p:nvPr/>
        </p:nvSpPr>
        <p:spPr>
          <a:xfrm>
            <a:off x="1384731" y="4376465"/>
            <a:ext cx="5609627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Execution Explanation</a:t>
            </a:r>
          </a:p>
        </p:txBody>
      </p:sp>
      <p:pic>
        <p:nvPicPr>
          <p:cNvPr id="17" name="그림 16" descr="그림 4">
            <a:extLst>
              <a:ext uri="{FF2B5EF4-FFF2-40B4-BE49-F238E27FC236}">
                <a16:creationId xmlns:a16="http://schemas.microsoft.com/office/drawing/2014/main" id="{CDD8BF48-36BD-E041-A349-DEED2BADF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62" y="4999480"/>
            <a:ext cx="611561" cy="60697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44FB0258-965B-BB48-A897-B3B7C18B5B8C}"/>
              </a:ext>
            </a:extLst>
          </p:cNvPr>
          <p:cNvSpPr txBox="1">
            <a:spLocks/>
          </p:cNvSpPr>
          <p:nvPr/>
        </p:nvSpPr>
        <p:spPr>
          <a:xfrm>
            <a:off x="1374223" y="4999480"/>
            <a:ext cx="5609627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Conclusion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We visited dog cafe to collect some </a:t>
            </a:r>
            <a:r>
              <a:rPr lang="en-US" sz="3500" dirty="0" err="1"/>
              <a:t>datas</a:t>
            </a:r>
            <a:endParaRPr sz="3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1B4A51-9B61-E147-8DC9-4A43E1040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377" y="2315074"/>
            <a:ext cx="5040000" cy="28350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FFB130-FBE6-5145-8F0B-08212432A32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8433" y="2296912"/>
            <a:ext cx="504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4F2545-6744-EB42-9F69-ED8B14632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87" y="1212574"/>
            <a:ext cx="4180598" cy="41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0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As a result, we collected some </a:t>
            </a:r>
            <a:r>
              <a:rPr lang="en-US" sz="3500" dirty="0" err="1"/>
              <a:t>datas</a:t>
            </a:r>
            <a:endParaRPr sz="35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102028-9F3A-6644-9EA8-2DDEFED91B4E}"/>
              </a:ext>
            </a:extLst>
          </p:cNvPr>
          <p:cNvGrpSpPr/>
          <p:nvPr/>
        </p:nvGrpSpPr>
        <p:grpSpPr>
          <a:xfrm>
            <a:off x="1343867" y="1928922"/>
            <a:ext cx="9563192" cy="3696626"/>
            <a:chOff x="1343867" y="1928922"/>
            <a:chExt cx="9563192" cy="36966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EC948F0-8574-2440-BDFA-7911DA6ED8E2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463" y="1928922"/>
              <a:ext cx="1620000" cy="162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269B0B9-682E-0B49-8F14-1E06C889373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261" y="1928922"/>
              <a:ext cx="1620000" cy="162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D9CBDC8-0282-6646-A709-CEEA75E89E8E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59" y="1936624"/>
              <a:ext cx="1620000" cy="162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8674F6-F420-E647-9871-0933FE247B98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665" y="1928923"/>
              <a:ext cx="1620000" cy="162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E96F500-43BD-8948-8FC9-3735F78A9C1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867" y="1928922"/>
              <a:ext cx="1620000" cy="162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943FCD0-E5D4-AB4D-8555-B30350B0592C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3867" y="3995198"/>
              <a:ext cx="1620000" cy="162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EEF395E-F4DF-BA49-9520-402B865F3335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29665" y="3995198"/>
              <a:ext cx="1620000" cy="162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72E84ED-06C1-6B46-ACB4-26057C2E18CD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15463" y="3995198"/>
              <a:ext cx="1620000" cy="1620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4E5C2F-1E6A-CC40-9452-C436B0D66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301261" y="3995198"/>
              <a:ext cx="1620000" cy="162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142918B-F02A-D441-948B-BFFF61709EA6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87059" y="4005548"/>
              <a:ext cx="1620000" cy="1620000"/>
            </a:xfrm>
            <a:prstGeom prst="rect">
              <a:avLst/>
            </a:prstGeom>
          </p:spPr>
        </p:pic>
      </p:grpSp>
      <p:sp>
        <p:nvSpPr>
          <p:cNvPr id="22" name="SCHEDULE">
            <a:extLst>
              <a:ext uri="{FF2B5EF4-FFF2-40B4-BE49-F238E27FC236}">
                <a16:creationId xmlns:a16="http://schemas.microsoft.com/office/drawing/2014/main" id="{DA63E742-67A0-5144-803C-FCB05BF05488}"/>
              </a:ext>
            </a:extLst>
          </p:cNvPr>
          <p:cNvSpPr txBox="1">
            <a:spLocks/>
          </p:cNvSpPr>
          <p:nvPr/>
        </p:nvSpPr>
        <p:spPr>
          <a:xfrm>
            <a:off x="0" y="901567"/>
            <a:ext cx="12192008" cy="559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2500" dirty="0"/>
              <a:t>10 kinds of dogs, 4~6 nose images per dogs, totally about 50 </a:t>
            </a:r>
            <a:r>
              <a:rPr lang="en-US" sz="2500" dirty="0" err="1"/>
              <a:t>datas</a:t>
            </a:r>
            <a:endParaRPr lang="en-US" sz="2500" dirty="0"/>
          </a:p>
        </p:txBody>
      </p:sp>
      <p:sp>
        <p:nvSpPr>
          <p:cNvPr id="23" name="SCHEDULE">
            <a:extLst>
              <a:ext uri="{FF2B5EF4-FFF2-40B4-BE49-F238E27FC236}">
                <a16:creationId xmlns:a16="http://schemas.microsoft.com/office/drawing/2014/main" id="{7A531E2D-E617-5841-91ED-0A482DAD9B14}"/>
              </a:ext>
            </a:extLst>
          </p:cNvPr>
          <p:cNvSpPr txBox="1">
            <a:spLocks/>
          </p:cNvSpPr>
          <p:nvPr/>
        </p:nvSpPr>
        <p:spPr>
          <a:xfrm>
            <a:off x="3961069" y="1288844"/>
            <a:ext cx="2708787" cy="405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1500" dirty="0"/>
              <a:t>(which is high resolution)</a:t>
            </a:r>
          </a:p>
        </p:txBody>
      </p:sp>
    </p:spTree>
    <p:extLst>
      <p:ext uri="{BB962C8B-B14F-4D97-AF65-F5344CB8AC3E}">
        <p14:creationId xmlns:p14="http://schemas.microsoft.com/office/powerpoint/2010/main" val="1723706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rPr lang="en-US" dirty="0"/>
              <a:t>We used ‘Sketch’ for UI Design Tool</a:t>
            </a:r>
            <a:endParaRPr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55F062-7CE0-154F-9AD7-84EC0871F8DC}"/>
              </a:ext>
            </a:extLst>
          </p:cNvPr>
          <p:cNvGrpSpPr/>
          <p:nvPr/>
        </p:nvGrpSpPr>
        <p:grpSpPr>
          <a:xfrm>
            <a:off x="641685" y="2669408"/>
            <a:ext cx="12192008" cy="1726593"/>
            <a:chOff x="641685" y="2669408"/>
            <a:chExt cx="12192008" cy="17265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232803-29B3-2444-924B-537EC568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504" y="2669408"/>
              <a:ext cx="1726593" cy="1726593"/>
            </a:xfrm>
            <a:prstGeom prst="rect">
              <a:avLst/>
            </a:prstGeom>
          </p:spPr>
        </p:pic>
        <p:sp>
          <p:nvSpPr>
            <p:cNvPr id="13" name="SCHEDULE">
              <a:extLst>
                <a:ext uri="{FF2B5EF4-FFF2-40B4-BE49-F238E27FC236}">
                  <a16:creationId xmlns:a16="http://schemas.microsoft.com/office/drawing/2014/main" id="{445F02C7-A849-E34A-8DA8-E09E752F8A10}"/>
                </a:ext>
              </a:extLst>
            </p:cNvPr>
            <p:cNvSpPr txBox="1">
              <a:spLocks/>
            </p:cNvSpPr>
            <p:nvPr/>
          </p:nvSpPr>
          <p:spPr>
            <a:xfrm>
              <a:off x="641685" y="3098754"/>
              <a:ext cx="12192008" cy="8679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marL="0" marR="0" indent="0" algn="ctr" defTabSz="886966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300" b="1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1pPr>
              <a:lvl2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2pPr>
              <a:lvl3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3pPr>
              <a:lvl4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4pPr>
              <a:lvl5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5pPr>
              <a:lvl6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6pPr>
              <a:lvl7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7pPr>
              <a:lvl8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8pPr>
              <a:lvl9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9pPr>
            </a:lstStyle>
            <a:p>
              <a:pPr hangingPunct="1"/>
              <a:r>
                <a:rPr lang="en-US" sz="8000" b="0" dirty="0"/>
                <a:t>Sketch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C088425-0C2D-9043-B374-6EF487AEC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62" y="980198"/>
            <a:ext cx="9404484" cy="58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96327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Totally we used three programming languages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46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96327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Editor we used in developing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4C3D80-3DB6-3B4D-A082-1DC5E0F93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24" y="4884019"/>
            <a:ext cx="2313178" cy="17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75E8F9-5B2B-3E45-9BE2-CD00DC7D7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15" y="4860558"/>
            <a:ext cx="1263775" cy="1263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F65D4E-51E7-C04F-B91B-63EFD239B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55" y="5775631"/>
            <a:ext cx="3105912" cy="1380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75DFC7-67CF-A445-8942-5B727EFEA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4860558"/>
            <a:ext cx="3240000" cy="1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57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691" y="5057222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Library and Framework we used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BB3B7D-EE06-194A-8DE0-DDCBF36DC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62489"/>
            <a:ext cx="2420112" cy="11524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DD3B5E-2F8D-B840-BF22-9EF0848E6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2" y="1148561"/>
            <a:ext cx="3006852" cy="909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4F85F0-3378-E14A-AE1D-028336686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-152185"/>
            <a:ext cx="3240000" cy="16178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65E34E-42CC-9B46-A35D-F1172C80C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10" y="999205"/>
            <a:ext cx="1503426" cy="17618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339372-59A8-EA49-990B-4B85A2B60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13" y="1222564"/>
            <a:ext cx="1359247" cy="13592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480B5C-0821-AC4B-BAD3-C1B9ABF5ED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16" y="259757"/>
            <a:ext cx="1713396" cy="21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73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AB0F678-B178-4541-ABE2-2E25648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91" y="2451716"/>
            <a:ext cx="5772025" cy="2136265"/>
          </a:xfrm>
          <a:prstGeom prst="rect">
            <a:avLst/>
          </a:prstGeom>
        </p:spPr>
      </p:pic>
      <p:sp>
        <p:nvSpPr>
          <p:cNvPr id="12" name="SCHEDULE">
            <a:extLst>
              <a:ext uri="{FF2B5EF4-FFF2-40B4-BE49-F238E27FC236}">
                <a16:creationId xmlns:a16="http://schemas.microsoft.com/office/drawing/2014/main" id="{768C8624-60FD-D345-A7E9-1A3E528333C4}"/>
              </a:ext>
            </a:extLst>
          </p:cNvPr>
          <p:cNvSpPr txBox="1">
            <a:spLocks/>
          </p:cNvSpPr>
          <p:nvPr/>
        </p:nvSpPr>
        <p:spPr>
          <a:xfrm>
            <a:off x="0" y="796327"/>
            <a:ext cx="12192008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3500" dirty="0"/>
              <a:t>We Controlled the Version using GitHub</a:t>
            </a:r>
          </a:p>
        </p:txBody>
      </p:sp>
    </p:spTree>
    <p:extLst>
      <p:ext uri="{BB962C8B-B14F-4D97-AF65-F5344CB8AC3E}">
        <p14:creationId xmlns:p14="http://schemas.microsoft.com/office/powerpoint/2010/main" val="33351516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2" name="SCHEDULE">
            <a:extLst>
              <a:ext uri="{FF2B5EF4-FFF2-40B4-BE49-F238E27FC236}">
                <a16:creationId xmlns:a16="http://schemas.microsoft.com/office/drawing/2014/main" id="{768C8624-60FD-D345-A7E9-1A3E528333C4}"/>
              </a:ext>
            </a:extLst>
          </p:cNvPr>
          <p:cNvSpPr txBox="1">
            <a:spLocks/>
          </p:cNvSpPr>
          <p:nvPr/>
        </p:nvSpPr>
        <p:spPr>
          <a:xfrm>
            <a:off x="882315" y="763827"/>
            <a:ext cx="9613967" cy="82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l" hangingPunct="1"/>
            <a:r>
              <a:rPr lang="en-US" sz="2000" dirty="0"/>
              <a:t>From Professor’s feedback</a:t>
            </a:r>
          </a:p>
          <a:p>
            <a:pPr algn="l" hangingPunct="1"/>
            <a:r>
              <a:rPr lang="en-US" sz="2000" dirty="0"/>
              <a:t>We made a candidate of the dog when we find the dog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6DAEF0-FDA4-EA4A-9489-AA43A98FE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51" y="1752250"/>
            <a:ext cx="4354577" cy="45285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6FC442-A2A9-0D40-976A-A0BC1F214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190" y="2112581"/>
            <a:ext cx="2144025" cy="3692487"/>
          </a:xfrm>
          <a:prstGeom prst="rect">
            <a:avLst/>
          </a:prstGeom>
        </p:spPr>
      </p:pic>
      <p:pic>
        <p:nvPicPr>
          <p:cNvPr id="9" name="선" descr="선">
            <a:extLst>
              <a:ext uri="{FF2B5EF4-FFF2-40B4-BE49-F238E27FC236}">
                <a16:creationId xmlns:a16="http://schemas.microsoft.com/office/drawing/2014/main" id="{636E87CE-616D-DE41-8C8B-A85C7CBBA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6122105" y="3377214"/>
            <a:ext cx="2441377" cy="24985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CHEDULE">
            <a:extLst>
              <a:ext uri="{FF2B5EF4-FFF2-40B4-BE49-F238E27FC236}">
                <a16:creationId xmlns:a16="http://schemas.microsoft.com/office/drawing/2014/main" id="{5DF02FE4-2C97-7841-BCE8-7953FA5D02C5}"/>
              </a:ext>
            </a:extLst>
          </p:cNvPr>
          <p:cNvSpPr txBox="1">
            <a:spLocks/>
          </p:cNvSpPr>
          <p:nvPr/>
        </p:nvSpPr>
        <p:spPr>
          <a:xfrm>
            <a:off x="7467720" y="2064400"/>
            <a:ext cx="4171780" cy="814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2000" dirty="0"/>
              <a:t>Ordered by the matching score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36B3F9A-6E1D-F74E-8C5C-1A6EB9015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sz="2800" dirty="0"/>
              <a:t>Difference with what we have planned 1</a:t>
            </a:r>
            <a:endParaRPr sz="2800" dirty="0"/>
          </a:p>
        </p:txBody>
      </p:sp>
      <p:pic>
        <p:nvPicPr>
          <p:cNvPr id="14" name="그림 19" descr="그림 19">
            <a:extLst>
              <a:ext uri="{FF2B5EF4-FFF2-40B4-BE49-F238E27FC236}">
                <a16:creationId xmlns:a16="http://schemas.microsoft.com/office/drawing/2014/main" id="{248BD736-1269-3D4A-BBBB-6D7BE1666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20871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2" name="SCHEDULE">
            <a:extLst>
              <a:ext uri="{FF2B5EF4-FFF2-40B4-BE49-F238E27FC236}">
                <a16:creationId xmlns:a16="http://schemas.microsoft.com/office/drawing/2014/main" id="{768C8624-60FD-D345-A7E9-1A3E528333C4}"/>
              </a:ext>
            </a:extLst>
          </p:cNvPr>
          <p:cNvSpPr txBox="1">
            <a:spLocks/>
          </p:cNvSpPr>
          <p:nvPr/>
        </p:nvSpPr>
        <p:spPr>
          <a:xfrm>
            <a:off x="882315" y="763828"/>
            <a:ext cx="11030643" cy="55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l" hangingPunct="1"/>
            <a:r>
              <a:rPr lang="en-US" sz="2000" dirty="0"/>
              <a:t>Same dog’s image can be different according to the brightness, saturation or something.</a:t>
            </a:r>
          </a:p>
          <a:p>
            <a:pPr algn="l" hangingPunct="1"/>
            <a:endParaRPr 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36B3F9A-6E1D-F74E-8C5C-1A6EB9015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sz="2800" dirty="0"/>
              <a:t>Difference with what we have planned 2</a:t>
            </a:r>
            <a:endParaRPr sz="2800" dirty="0"/>
          </a:p>
        </p:txBody>
      </p:sp>
      <p:pic>
        <p:nvPicPr>
          <p:cNvPr id="14" name="그림 19" descr="그림 19">
            <a:extLst>
              <a:ext uri="{FF2B5EF4-FFF2-40B4-BE49-F238E27FC236}">
                <a16:creationId xmlns:a16="http://schemas.microsoft.com/office/drawing/2014/main" id="{248BD736-1269-3D4A-BBBB-6D7BE166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B0A10F-FDF9-DB47-98CE-CEC76D45D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06" y="1317898"/>
            <a:ext cx="2442195" cy="2442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EAC751-ED2C-2A4C-9985-DF5DBC9D4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60" y="4067862"/>
            <a:ext cx="1690710" cy="2536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2C6CAB-3F9D-5245-8AF4-D49F3810D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5" y="1317898"/>
            <a:ext cx="2440000" cy="2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FB0483-0892-0045-B31E-2AF378998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03" y="4067862"/>
            <a:ext cx="1690710" cy="2536065"/>
          </a:xfrm>
          <a:prstGeom prst="rect">
            <a:avLst/>
          </a:prstGeom>
        </p:spPr>
      </p:pic>
      <p:sp>
        <p:nvSpPr>
          <p:cNvPr id="20" name="SCHEDULE">
            <a:extLst>
              <a:ext uri="{FF2B5EF4-FFF2-40B4-BE49-F238E27FC236}">
                <a16:creationId xmlns:a16="http://schemas.microsoft.com/office/drawing/2014/main" id="{A1D46EDC-24A5-394B-A4B5-729398862F67}"/>
              </a:ext>
            </a:extLst>
          </p:cNvPr>
          <p:cNvSpPr txBox="1">
            <a:spLocks/>
          </p:cNvSpPr>
          <p:nvPr/>
        </p:nvSpPr>
        <p:spPr>
          <a:xfrm>
            <a:off x="6547692" y="1317898"/>
            <a:ext cx="4502381" cy="772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l" hangingPunct="1"/>
            <a:r>
              <a:rPr lang="en-US" sz="2000" dirty="0"/>
              <a:t>So we used </a:t>
            </a:r>
            <a:r>
              <a:rPr lang="en-US" sz="3500" dirty="0">
                <a:solidFill>
                  <a:srgbClr val="C00000"/>
                </a:solidFill>
              </a:rPr>
              <a:t>Gabor Filter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54A053F-63AB-1D4A-9F36-8471D1A87E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26" y="4064504"/>
            <a:ext cx="1692948" cy="2539423"/>
          </a:xfrm>
          <a:prstGeom prst="rect">
            <a:avLst/>
          </a:prstGeom>
        </p:spPr>
      </p:pic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385EC6A1-8CB2-AB41-BC52-CD570753FE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5400000">
            <a:off x="3846299" y="3809952"/>
            <a:ext cx="5019691" cy="249853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HEDULE">
            <a:extLst>
              <a:ext uri="{FF2B5EF4-FFF2-40B4-BE49-F238E27FC236}">
                <a16:creationId xmlns:a16="http://schemas.microsoft.com/office/drawing/2014/main" id="{9212825B-0C76-AA4D-B2E5-4C7DA84CAE4F}"/>
              </a:ext>
            </a:extLst>
          </p:cNvPr>
          <p:cNvSpPr txBox="1">
            <a:spLocks/>
          </p:cNvSpPr>
          <p:nvPr/>
        </p:nvSpPr>
        <p:spPr>
          <a:xfrm>
            <a:off x="9276196" y="4105149"/>
            <a:ext cx="2892576" cy="48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1500" dirty="0"/>
              <a:t>before the applying filter</a:t>
            </a:r>
          </a:p>
        </p:txBody>
      </p:sp>
    </p:spTree>
    <p:extLst>
      <p:ext uri="{BB962C8B-B14F-4D97-AF65-F5344CB8AC3E}">
        <p14:creationId xmlns:p14="http://schemas.microsoft.com/office/powerpoint/2010/main" val="1496109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2" name="SCHEDULE">
            <a:extLst>
              <a:ext uri="{FF2B5EF4-FFF2-40B4-BE49-F238E27FC236}">
                <a16:creationId xmlns:a16="http://schemas.microsoft.com/office/drawing/2014/main" id="{768C8624-60FD-D345-A7E9-1A3E528333C4}"/>
              </a:ext>
            </a:extLst>
          </p:cNvPr>
          <p:cNvSpPr txBox="1">
            <a:spLocks/>
          </p:cNvSpPr>
          <p:nvPr/>
        </p:nvSpPr>
        <p:spPr>
          <a:xfrm>
            <a:off x="882315" y="763828"/>
            <a:ext cx="11030643" cy="67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l" hangingPunct="1"/>
            <a:r>
              <a:rPr lang="en-US" sz="2000" dirty="0"/>
              <a:t>Maybe user will have difficulty in taking a picture of the dog’s nose,</a:t>
            </a:r>
          </a:p>
          <a:p>
            <a:pPr algn="l" hangingPunct="1"/>
            <a:r>
              <a:rPr lang="en-US" sz="2000" dirty="0"/>
              <a:t>because dog moves a lot... (from our experience)</a:t>
            </a:r>
          </a:p>
          <a:p>
            <a:pPr algn="l" hangingPunct="1"/>
            <a:endParaRPr lang="en-US" sz="2000" dirty="0"/>
          </a:p>
          <a:p>
            <a:pPr algn="l" hangingPunct="1"/>
            <a:endParaRPr 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36B3F9A-6E1D-F74E-8C5C-1A6EB9015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sz="2800" dirty="0"/>
              <a:t>Difference with what we have planned 3</a:t>
            </a:r>
            <a:endParaRPr sz="2800" dirty="0"/>
          </a:p>
        </p:txBody>
      </p:sp>
      <p:pic>
        <p:nvPicPr>
          <p:cNvPr id="14" name="그림 19" descr="그림 19">
            <a:extLst>
              <a:ext uri="{FF2B5EF4-FFF2-40B4-BE49-F238E27FC236}">
                <a16:creationId xmlns:a16="http://schemas.microsoft.com/office/drawing/2014/main" id="{248BD736-1269-3D4A-BBBB-6D7BE166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CBAC345-0D34-4243-91A7-5EDA89E30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9" y="2812079"/>
            <a:ext cx="5061773" cy="341669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256105C-EC65-5D4C-91B4-200C394EB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52" y="2812078"/>
            <a:ext cx="5121649" cy="34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14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1. INTRODUCTION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0080" y="4118659"/>
            <a:ext cx="7800159" cy="2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4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2" name="SCHEDULE">
            <a:extLst>
              <a:ext uri="{FF2B5EF4-FFF2-40B4-BE49-F238E27FC236}">
                <a16:creationId xmlns:a16="http://schemas.microsoft.com/office/drawing/2014/main" id="{768C8624-60FD-D345-A7E9-1A3E528333C4}"/>
              </a:ext>
            </a:extLst>
          </p:cNvPr>
          <p:cNvSpPr txBox="1">
            <a:spLocks/>
          </p:cNvSpPr>
          <p:nvPr/>
        </p:nvSpPr>
        <p:spPr>
          <a:xfrm>
            <a:off x="882315" y="763828"/>
            <a:ext cx="11030643" cy="67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l" hangingPunct="1"/>
            <a:r>
              <a:rPr lang="en-US" sz="2000" dirty="0"/>
              <a:t>Maybe user will have difficulty in taking a picture of the dog’s nose,</a:t>
            </a:r>
          </a:p>
          <a:p>
            <a:pPr algn="l" hangingPunct="1"/>
            <a:r>
              <a:rPr lang="en-US" sz="2000" dirty="0"/>
              <a:t>because dog moves a lot... (from our experience)</a:t>
            </a:r>
          </a:p>
          <a:p>
            <a:pPr algn="l" hangingPunct="1"/>
            <a:endParaRPr lang="en-US" sz="2000" dirty="0"/>
          </a:p>
          <a:p>
            <a:pPr algn="l" hangingPunct="1"/>
            <a:endParaRPr lang="en-US" sz="2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36B3F9A-6E1D-F74E-8C5C-1A6EB9015C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sz="2800" dirty="0"/>
              <a:t>Difference with what we have planned 3</a:t>
            </a:r>
            <a:endParaRPr sz="2800" dirty="0"/>
          </a:p>
        </p:txBody>
      </p:sp>
      <p:pic>
        <p:nvPicPr>
          <p:cNvPr id="14" name="그림 19" descr="그림 19">
            <a:extLst>
              <a:ext uri="{FF2B5EF4-FFF2-40B4-BE49-F238E27FC236}">
                <a16:creationId xmlns:a16="http://schemas.microsoft.com/office/drawing/2014/main" id="{248BD736-1269-3D4A-BBBB-6D7BE166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16F022-59B6-D949-A5CD-870189BFE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683" y="2812079"/>
            <a:ext cx="1410569" cy="141056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EF8A01-B2F9-B34E-BD92-EDDE9EC8D579}"/>
              </a:ext>
            </a:extLst>
          </p:cNvPr>
          <p:cNvGrpSpPr/>
          <p:nvPr/>
        </p:nvGrpSpPr>
        <p:grpSpPr>
          <a:xfrm>
            <a:off x="4723008" y="4214972"/>
            <a:ext cx="2872852" cy="711853"/>
            <a:chOff x="2862565" y="4394586"/>
            <a:chExt cx="2872852" cy="71185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2C85DB6-DD0E-FE49-8765-78874B6CE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565" y="4402262"/>
              <a:ext cx="780481" cy="70417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0A5173E-E19A-204D-BF01-9B8B908CA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269" y="4400515"/>
              <a:ext cx="780481" cy="70417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3B2E47C-406F-5F46-A5F1-0EB4B03CF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669" y="4400515"/>
              <a:ext cx="780481" cy="70417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65DABA6-AC35-C443-BEBA-2AD104F5F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069" y="4399759"/>
              <a:ext cx="780481" cy="70417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A06E587-776C-FD40-8D06-0A059F122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469" y="4399758"/>
              <a:ext cx="780481" cy="70417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F1F4A08-CD1C-2C4F-A490-A493B6EBD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869" y="4399757"/>
              <a:ext cx="780481" cy="70417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54D3D6F-3711-0D48-8B0A-7E6A5DEBE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269" y="4399756"/>
              <a:ext cx="780481" cy="704177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677011E-1839-ED48-9190-7D06B283A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669" y="4399755"/>
              <a:ext cx="780481" cy="70417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DB929C5-6474-AF4F-8D77-4F4CB5C88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306" y="4398999"/>
              <a:ext cx="780481" cy="70417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CA1AC0F-4FEA-B943-BDB6-06424CC21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06" y="4394588"/>
              <a:ext cx="780481" cy="70417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A5FE2AE-1BD4-564D-B423-CFD7DFC40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106" y="4400095"/>
              <a:ext cx="780481" cy="70417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304770D-9F27-ED4A-A85D-322E2D7A2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506" y="4394587"/>
              <a:ext cx="780481" cy="70417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EDDC42F-5AD9-B245-A2FE-42D9932F2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566" y="4395726"/>
              <a:ext cx="780481" cy="704177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BF3A80D-D07A-524A-BC0C-4E677BC0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144" y="4402261"/>
              <a:ext cx="780481" cy="70417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018DB11-F501-744D-B342-A4E83664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936" y="4394586"/>
              <a:ext cx="780481" cy="704177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AC2AA3-8803-E44C-9381-73B8EEC025E9}"/>
              </a:ext>
            </a:extLst>
          </p:cNvPr>
          <p:cNvGrpSpPr/>
          <p:nvPr/>
        </p:nvGrpSpPr>
        <p:grpSpPr>
          <a:xfrm>
            <a:off x="4703201" y="5789057"/>
            <a:ext cx="2759866" cy="706652"/>
            <a:chOff x="2842758" y="5968671"/>
            <a:chExt cx="2759866" cy="70665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5A7456A-B6C8-E841-91F5-93C533F3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758" y="5971146"/>
              <a:ext cx="780481" cy="70417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75410F5-28DE-8740-9C61-7B594BC15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465" y="5968672"/>
              <a:ext cx="780481" cy="70417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7906FE9-68E5-EC47-B40A-A1133255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143" y="5968671"/>
              <a:ext cx="780481" cy="704177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08E5FB-2C05-E947-A446-7E763CA29702}"/>
              </a:ext>
            </a:extLst>
          </p:cNvPr>
          <p:cNvGrpSpPr/>
          <p:nvPr/>
        </p:nvGrpSpPr>
        <p:grpSpPr>
          <a:xfrm>
            <a:off x="5642101" y="4807385"/>
            <a:ext cx="852868" cy="1014372"/>
            <a:chOff x="3781658" y="4986999"/>
            <a:chExt cx="852868" cy="1014372"/>
          </a:xfrm>
        </p:grpSpPr>
        <p:pic>
          <p:nvPicPr>
            <p:cNvPr id="43" name="선" descr="선">
              <a:extLst>
                <a:ext uri="{FF2B5EF4-FFF2-40B4-BE49-F238E27FC236}">
                  <a16:creationId xmlns:a16="http://schemas.microsoft.com/office/drawing/2014/main" id="{8C1C6AFB-6CE1-0846-BA08-8646FA5F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7437502" flipV="1">
              <a:off x="3372813" y="5402775"/>
              <a:ext cx="1007154" cy="1894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선" descr="선">
              <a:extLst>
                <a:ext uri="{FF2B5EF4-FFF2-40B4-BE49-F238E27FC236}">
                  <a16:creationId xmlns:a16="http://schemas.microsoft.com/office/drawing/2014/main" id="{38487C8B-DC58-E24F-AF09-0A70CB9C9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3285102" flipV="1">
              <a:off x="4032608" y="5399453"/>
              <a:ext cx="1014372" cy="1894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선" descr="선">
              <a:extLst>
                <a:ext uri="{FF2B5EF4-FFF2-40B4-BE49-F238E27FC236}">
                  <a16:creationId xmlns:a16="http://schemas.microsoft.com/office/drawing/2014/main" id="{E659045B-7487-B64D-A2E5-28A76D56D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5400000" flipV="1">
              <a:off x="3749090" y="5425702"/>
              <a:ext cx="896475" cy="189464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9B7ECA3-25D6-C64D-AD09-4212B99BF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" y="2865093"/>
            <a:ext cx="1710872" cy="130454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199AD9E9-9300-4842-9055-57E1EFFAC03C}"/>
              </a:ext>
            </a:extLst>
          </p:cNvPr>
          <p:cNvGrpSpPr/>
          <p:nvPr/>
        </p:nvGrpSpPr>
        <p:grpSpPr>
          <a:xfrm>
            <a:off x="724841" y="5778163"/>
            <a:ext cx="2759866" cy="706652"/>
            <a:chOff x="2842758" y="5968671"/>
            <a:chExt cx="2759866" cy="706652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28F5ADE-F87D-9147-9A9F-59A13B502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758" y="5971146"/>
              <a:ext cx="780481" cy="70417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DF6AC03-F0CA-9845-92A7-AC3F16592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465" y="5968672"/>
              <a:ext cx="780481" cy="704177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433A3E7-C7B0-6945-99BC-2C1DF54C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143" y="5968671"/>
              <a:ext cx="780481" cy="70417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2CDF818-9516-F14D-97F7-5B9700BD7B4C}"/>
              </a:ext>
            </a:extLst>
          </p:cNvPr>
          <p:cNvGrpSpPr/>
          <p:nvPr/>
        </p:nvGrpSpPr>
        <p:grpSpPr>
          <a:xfrm>
            <a:off x="1579209" y="4057368"/>
            <a:ext cx="976245" cy="1818762"/>
            <a:chOff x="3697126" y="5018863"/>
            <a:chExt cx="976245" cy="1019078"/>
          </a:xfrm>
        </p:grpSpPr>
        <p:pic>
          <p:nvPicPr>
            <p:cNvPr id="51" name="선" descr="선">
              <a:extLst>
                <a:ext uri="{FF2B5EF4-FFF2-40B4-BE49-F238E27FC236}">
                  <a16:creationId xmlns:a16="http://schemas.microsoft.com/office/drawing/2014/main" id="{B92D472A-FDAE-3647-8D3F-B602E1242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7058927" flipV="1">
              <a:off x="3288281" y="5427708"/>
              <a:ext cx="1007154" cy="1894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2" name="선" descr="선">
              <a:extLst>
                <a:ext uri="{FF2B5EF4-FFF2-40B4-BE49-F238E27FC236}">
                  <a16:creationId xmlns:a16="http://schemas.microsoft.com/office/drawing/2014/main" id="{71D1020E-6F74-1E47-AA22-E3FDE7BA6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3841403" flipV="1">
              <a:off x="4071453" y="5436023"/>
              <a:ext cx="1014372" cy="1894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3" name="선" descr="선">
              <a:extLst>
                <a:ext uri="{FF2B5EF4-FFF2-40B4-BE49-F238E27FC236}">
                  <a16:creationId xmlns:a16="http://schemas.microsoft.com/office/drawing/2014/main" id="{DA831949-2909-3C40-8B5F-77DB5FC42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5400000" flipV="1">
              <a:off x="3744952" y="5425702"/>
              <a:ext cx="896475" cy="18946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C7763268-A035-7F40-88D8-3E09888F269F}"/>
              </a:ext>
            </a:extLst>
          </p:cNvPr>
          <p:cNvSpPr/>
          <p:nvPr/>
        </p:nvSpPr>
        <p:spPr>
          <a:xfrm>
            <a:off x="3564104" y="4063922"/>
            <a:ext cx="762173" cy="855227"/>
          </a:xfrm>
          <a:prstGeom prst="rightArrow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8" name="SCHEDULE">
            <a:extLst>
              <a:ext uri="{FF2B5EF4-FFF2-40B4-BE49-F238E27FC236}">
                <a16:creationId xmlns:a16="http://schemas.microsoft.com/office/drawing/2014/main" id="{0623C40C-3E82-2142-865D-8A9A720D0552}"/>
              </a:ext>
            </a:extLst>
          </p:cNvPr>
          <p:cNvSpPr txBox="1">
            <a:spLocks/>
          </p:cNvSpPr>
          <p:nvPr/>
        </p:nvSpPr>
        <p:spPr>
          <a:xfrm>
            <a:off x="882314" y="1608554"/>
            <a:ext cx="11030643" cy="67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t">
            <a:normAutofit fontScale="92500" lnSpcReduction="20000"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l" hangingPunct="1"/>
            <a:r>
              <a:rPr lang="en-US" altLang="ko-KR" sz="2000" dirty="0"/>
              <a:t>So we chose to upload the data with </a:t>
            </a:r>
            <a:r>
              <a:rPr lang="en-US" altLang="ko-KR" sz="3200" dirty="0">
                <a:solidFill>
                  <a:srgbClr val="C00000"/>
                </a:solidFill>
              </a:rPr>
              <a:t>recording the Video</a:t>
            </a:r>
          </a:p>
          <a:p>
            <a:pPr algn="l" hangingPunct="1"/>
            <a:r>
              <a:rPr lang="en-US" altLang="ko-KR" sz="2000" dirty="0"/>
              <a:t>and set the program to extract the good images automatically</a:t>
            </a:r>
          </a:p>
          <a:p>
            <a:pPr algn="l" hangingPunct="1"/>
            <a:endParaRPr lang="en-US" sz="2000" dirty="0"/>
          </a:p>
          <a:p>
            <a:pPr algn="l" hangingPunct="1"/>
            <a:endParaRPr lang="en-US" sz="20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48C2F76-4AE3-8B4A-AB75-ACF61681DA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79" y="2812079"/>
            <a:ext cx="5061773" cy="341669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E1256D5-EFB9-AE41-BD90-1C572F2B1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52" y="2812078"/>
            <a:ext cx="5121649" cy="34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2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altLang="ko-KR" dirty="0"/>
              <a:t>4. </a:t>
            </a:r>
            <a:r>
              <a:rPr lang="en-US" altLang="ko-KR" sz="6000" dirty="0"/>
              <a:t>Execution Result</a:t>
            </a:r>
            <a:r>
              <a:rPr lang="en-US" altLang="ko-KR" dirty="0"/>
              <a:t> </a:t>
            </a:r>
            <a:endParaRPr dirty="0"/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236580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19" y="1179242"/>
            <a:ext cx="4408776" cy="4584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27" y="4688809"/>
            <a:ext cx="1709517" cy="170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6D5320-7F9E-4C43-9080-AAB14A72E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63" y="1562577"/>
            <a:ext cx="2167185" cy="36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454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5.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Execution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Explanation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0080" y="4118659"/>
            <a:ext cx="7800159" cy="2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3347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8A6C8A5-3946-1C49-9812-50A0A8F72B82}"/>
              </a:ext>
            </a:extLst>
          </p:cNvPr>
          <p:cNvSpPr txBox="1">
            <a:spLocks/>
          </p:cNvSpPr>
          <p:nvPr/>
        </p:nvSpPr>
        <p:spPr>
          <a:xfrm>
            <a:off x="0" y="2307567"/>
            <a:ext cx="12192000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4000" b="1" dirty="0"/>
              <a:t>Mode 1</a:t>
            </a:r>
            <a:endParaRPr kumimoji="1" lang="ko-KR" altLang="en-US" sz="40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61" y="2341979"/>
            <a:ext cx="2831690" cy="977357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000" b="1" dirty="0"/>
              <a:t>Mode 0</a:t>
            </a:r>
            <a:endParaRPr kumimoji="1" lang="ko-KR" altLang="en-US" sz="40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3366AD6-2E8B-2245-A595-58BC95B554BA}"/>
              </a:ext>
            </a:extLst>
          </p:cNvPr>
          <p:cNvSpPr txBox="1">
            <a:spLocks/>
          </p:cNvSpPr>
          <p:nvPr/>
        </p:nvSpPr>
        <p:spPr>
          <a:xfrm>
            <a:off x="8549149" y="2307567"/>
            <a:ext cx="2831690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4000" b="1" dirty="0"/>
              <a:t>Mode 2</a:t>
            </a:r>
            <a:endParaRPr kumimoji="1" lang="ko-KR" altLang="en-US" sz="40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DFCE0D9-E1BF-8B42-8920-4594965D6DB3}"/>
              </a:ext>
            </a:extLst>
          </p:cNvPr>
          <p:cNvSpPr txBox="1">
            <a:spLocks/>
          </p:cNvSpPr>
          <p:nvPr/>
        </p:nvSpPr>
        <p:spPr>
          <a:xfrm>
            <a:off x="29497" y="3525814"/>
            <a:ext cx="4395019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Registering the dog</a:t>
            </a:r>
            <a:endParaRPr kumimoji="1" lang="ko-KR" altLang="en-US" sz="25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B5DC6A3-6C81-C140-9F00-ADD4AAF9FD09}"/>
              </a:ext>
            </a:extLst>
          </p:cNvPr>
          <p:cNvSpPr txBox="1">
            <a:spLocks/>
          </p:cNvSpPr>
          <p:nvPr/>
        </p:nvSpPr>
        <p:spPr>
          <a:xfrm>
            <a:off x="4970207" y="3556261"/>
            <a:ext cx="2251586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Verification</a:t>
            </a:r>
            <a:endParaRPr kumimoji="1" lang="ko-KR" altLang="en-US" sz="25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2E1EB15-BB26-374D-B107-52C36EC0EAA6}"/>
              </a:ext>
            </a:extLst>
          </p:cNvPr>
          <p:cNvSpPr txBox="1">
            <a:spLocks/>
          </p:cNvSpPr>
          <p:nvPr/>
        </p:nvSpPr>
        <p:spPr>
          <a:xfrm>
            <a:off x="8750710" y="3525813"/>
            <a:ext cx="2428568" cy="977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Identification</a:t>
            </a:r>
            <a:endParaRPr kumimoji="1" lang="ko-KR" altLang="en-US" sz="2500" b="1" dirty="0"/>
          </a:p>
        </p:txBody>
      </p:sp>
      <p:grpSp>
        <p:nvGrpSpPr>
          <p:cNvPr id="12" name="그룹 16">
            <a:extLst>
              <a:ext uri="{FF2B5EF4-FFF2-40B4-BE49-F238E27FC236}">
                <a16:creationId xmlns:a16="http://schemas.microsoft.com/office/drawing/2014/main" id="{2BFE43F6-5C89-F642-9B6C-99EBF5BEE34A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3" name="그림 13" descr="그림 13">
              <a:extLst>
                <a:ext uri="{FF2B5EF4-FFF2-40B4-BE49-F238E27FC236}">
                  <a16:creationId xmlns:a16="http://schemas.microsoft.com/office/drawing/2014/main" id="{D4FDDF98-527A-054E-865F-6A9A58D6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텍스트상자 14">
              <a:extLst>
                <a:ext uri="{FF2B5EF4-FFF2-40B4-BE49-F238E27FC236}">
                  <a16:creationId xmlns:a16="http://schemas.microsoft.com/office/drawing/2014/main" id="{48D3C5CA-2E72-B347-9FC4-DA3F5E178152}"/>
                </a:ext>
              </a:extLst>
            </p:cNvPr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5759776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Registering the dog (Mode 0)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When user register the dog, the </a:t>
            </a:r>
            <a:r>
              <a:rPr lang="en-US" sz="2200" dirty="0" err="1"/>
              <a:t>informations</a:t>
            </a:r>
            <a:r>
              <a:rPr lang="en-US" sz="2200" dirty="0"/>
              <a:t> are saved in MongoDB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E3857-CCD1-6549-88AF-5BBB8CEB6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29" y="2853615"/>
            <a:ext cx="5396144" cy="2771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D0FB3-9EDE-C34E-8CBF-C8E5C965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48" y="1370967"/>
            <a:ext cx="1437182" cy="1684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EEEE3-59E4-8E45-A70E-B366B556B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47" y="1987347"/>
            <a:ext cx="627221" cy="627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BA90013A-4F55-274C-B20A-C1C384C63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81670" y="2610280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77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118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200" dirty="0"/>
              <a:t>“The images are saved in Local Storage of Server by Dog ID (random String)”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8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CFEAFF-E918-5F4C-8A52-22D6C4547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57" y="4233504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365DC-1C9E-3D44-A9B7-11F5A2558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57" y="4233504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5AB964-B3F0-6145-8326-A53B52032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95" y="4233504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81032B-19D7-C945-BB40-D3BF5E217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19" y="2793504"/>
            <a:ext cx="144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3EAFE-A2EA-D042-998C-E2DFB43C6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343" y="2775629"/>
            <a:ext cx="2146300" cy="2222500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81670" y="3886879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61EB5C-07E9-E140-84B1-0729464AE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97" y="1445834"/>
            <a:ext cx="1963991" cy="1174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600F92-467C-6B45-A666-F35B3D0BEC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5" y="1098669"/>
            <a:ext cx="1676960" cy="16769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9" name="선" descr="선">
            <a:extLst>
              <a:ext uri="{FF2B5EF4-FFF2-40B4-BE49-F238E27FC236}">
                <a16:creationId xmlns:a16="http://schemas.microsoft.com/office/drawing/2014/main" id="{F3E216DE-8307-FC4E-A564-CE92BBF63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588459">
            <a:off x="7035210" y="3897848"/>
            <a:ext cx="986220" cy="17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선" descr="선">
            <a:extLst>
              <a:ext uri="{FF2B5EF4-FFF2-40B4-BE49-F238E27FC236}">
                <a16:creationId xmlns:a16="http://schemas.microsoft.com/office/drawing/2014/main" id="{56E29667-151C-0C43-A640-050B7507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43284">
            <a:off x="7373299" y="4322589"/>
            <a:ext cx="618018" cy="25543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64B5636D-7A4E-E54D-931D-C7D822DAA44A}"/>
              </a:ext>
            </a:extLst>
          </p:cNvPr>
          <p:cNvSpPr txBox="1">
            <a:spLocks/>
          </p:cNvSpPr>
          <p:nvPr/>
        </p:nvSpPr>
        <p:spPr>
          <a:xfrm>
            <a:off x="882315" y="213"/>
            <a:ext cx="10869974" cy="81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defTabSz="859536" hangingPunct="1">
              <a:defRPr sz="3200" b="1"/>
            </a:pPr>
            <a:r>
              <a:rPr lang="en-US" sz="3200" b="1" dirty="0"/>
              <a:t>Registering the dog (Mode 0)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83680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Uploading data using Recording the Video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Recording for 5 seconds of dog’s nose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39" y="1741899"/>
            <a:ext cx="3909060" cy="40652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64" y="5969821"/>
            <a:ext cx="857009" cy="85700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8ECA39-06B4-8040-8B9E-DE132681D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4209" y="2067264"/>
            <a:ext cx="1913878" cy="32213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E2DC56-7282-8947-8AAA-D21CF40068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98" y="4726174"/>
            <a:ext cx="554140" cy="5541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Uploading data using Recording the Video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799880-7051-5B48-AD38-5FB978FBB119}"/>
              </a:ext>
            </a:extLst>
          </p:cNvPr>
          <p:cNvGrpSpPr/>
          <p:nvPr/>
        </p:nvGrpSpPr>
        <p:grpSpPr>
          <a:xfrm>
            <a:off x="3760839" y="1741899"/>
            <a:ext cx="3909060" cy="4065224"/>
            <a:chOff x="3760839" y="1741899"/>
            <a:chExt cx="3909060" cy="40652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609B808-C03A-6A44-82BD-5766285A400F}"/>
                </a:ext>
              </a:extLst>
            </p:cNvPr>
            <p:cNvGrpSpPr/>
            <p:nvPr/>
          </p:nvGrpSpPr>
          <p:grpSpPr>
            <a:xfrm>
              <a:off x="3760839" y="1741899"/>
              <a:ext cx="3909060" cy="4065224"/>
              <a:chOff x="3760839" y="1741899"/>
              <a:chExt cx="3909060" cy="406522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7C715C0-31D6-EA44-A406-11B48DE22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0839" y="1741899"/>
                <a:ext cx="3909060" cy="4065224"/>
              </a:xfrm>
              <a:prstGeom prst="rect">
                <a:avLst/>
              </a:prstGeom>
            </p:spPr>
          </p:pic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5E8ECA39-06B4-8040-8B9E-DE132681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4209" y="2067264"/>
                <a:ext cx="1913878" cy="3221331"/>
              </a:xfrm>
              <a:prstGeom prst="rect">
                <a:avLst/>
              </a:prstGeom>
            </p:spPr>
          </p:pic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E2DC56-7282-8947-8AAA-D21CF4006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298" y="4726174"/>
              <a:ext cx="554140" cy="55414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D4AE810-8024-164E-9183-AFE5869E2F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0" y="2991693"/>
            <a:ext cx="1410569" cy="1410569"/>
          </a:xfrm>
          <a:prstGeom prst="rect">
            <a:avLst/>
          </a:prstGeom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AA855709-E071-A541-A36D-38E246BFA1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37884" y="3572052"/>
            <a:ext cx="1459453" cy="249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CD2794C-417B-2545-84E8-72DBD880BE47}"/>
              </a:ext>
            </a:extLst>
          </p:cNvPr>
          <p:cNvGrpSpPr/>
          <p:nvPr/>
        </p:nvGrpSpPr>
        <p:grpSpPr>
          <a:xfrm>
            <a:off x="2862565" y="4394586"/>
            <a:ext cx="2872852" cy="711853"/>
            <a:chOff x="2862565" y="4394586"/>
            <a:chExt cx="2872852" cy="71185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7833EEB-1DE0-0F41-8809-8478066F6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565" y="4402262"/>
              <a:ext cx="780481" cy="70417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1C5F02E-E732-9D49-B7E6-912DEB7B2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269" y="4400515"/>
              <a:ext cx="780481" cy="70417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7EC27FA-BC99-EA4A-9D70-055A1DDD9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669" y="4400515"/>
              <a:ext cx="780481" cy="70417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1BC91DF-1F33-1C45-ADBD-049A5A22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069" y="4399759"/>
              <a:ext cx="780481" cy="70417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B9BDF85-7602-3448-9478-683249F47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469" y="4399758"/>
              <a:ext cx="780481" cy="704177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71BF24B-2CE7-3446-8129-49CF9A2E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869" y="4399757"/>
              <a:ext cx="780481" cy="704177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B9A6712-6562-9444-A1E7-25790B45F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2269" y="4399756"/>
              <a:ext cx="780481" cy="704177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C5E85C3-9B90-4E43-844A-50BFC1A8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669" y="4399755"/>
              <a:ext cx="780481" cy="70417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730308E-B64D-854B-88A9-F2B89AFF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306" y="4398999"/>
              <a:ext cx="780481" cy="70417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D3B117D-CC58-4243-8F2D-92CFD0279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06" y="4394588"/>
              <a:ext cx="780481" cy="70417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EC5563B-F734-9E4D-924C-CFFF4FEE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106" y="4400095"/>
              <a:ext cx="780481" cy="70417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D3DD005-1B3D-FC44-B77E-0D99BED0C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506" y="4394587"/>
              <a:ext cx="780481" cy="70417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AE673AD-7A49-B347-9B58-ADE00C4C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566" y="4395726"/>
              <a:ext cx="780481" cy="70417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C76C62BD-CDEB-294A-9101-6F28FDD7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144" y="4402261"/>
              <a:ext cx="780481" cy="70417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0BAFCEF-12DE-524B-B713-D0C6A690D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936" y="4394586"/>
              <a:ext cx="780481" cy="70417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9BF1A6-E801-6F49-B3DF-9B3B76875F4C}"/>
              </a:ext>
            </a:extLst>
          </p:cNvPr>
          <p:cNvGrpSpPr/>
          <p:nvPr/>
        </p:nvGrpSpPr>
        <p:grpSpPr>
          <a:xfrm>
            <a:off x="2842758" y="5968671"/>
            <a:ext cx="2759866" cy="706652"/>
            <a:chOff x="2842758" y="5968671"/>
            <a:chExt cx="2759866" cy="70665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79A7CC3-3587-CA4B-93E7-4851D554D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758" y="5971146"/>
              <a:ext cx="780481" cy="704177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C10A28D-12BD-6A4D-B942-E3F9548C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465" y="5968672"/>
              <a:ext cx="780481" cy="704177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1D323C8-2764-3A4D-B35B-A57ACC233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143" y="5968671"/>
              <a:ext cx="780481" cy="704177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389359A-F729-F848-AB4F-5A026CFC77AD}"/>
              </a:ext>
            </a:extLst>
          </p:cNvPr>
          <p:cNvGrpSpPr/>
          <p:nvPr/>
        </p:nvGrpSpPr>
        <p:grpSpPr>
          <a:xfrm>
            <a:off x="3781658" y="4986999"/>
            <a:ext cx="852868" cy="1014372"/>
            <a:chOff x="3781658" y="4986999"/>
            <a:chExt cx="852868" cy="1014372"/>
          </a:xfrm>
        </p:grpSpPr>
        <p:pic>
          <p:nvPicPr>
            <p:cNvPr id="48" name="선" descr="선">
              <a:extLst>
                <a:ext uri="{FF2B5EF4-FFF2-40B4-BE49-F238E27FC236}">
                  <a16:creationId xmlns:a16="http://schemas.microsoft.com/office/drawing/2014/main" id="{AF4D7425-3E9E-0C4A-8D99-25F57FB49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7437502" flipV="1">
              <a:off x="3372813" y="5402775"/>
              <a:ext cx="1007154" cy="1894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선" descr="선">
              <a:extLst>
                <a:ext uri="{FF2B5EF4-FFF2-40B4-BE49-F238E27FC236}">
                  <a16:creationId xmlns:a16="http://schemas.microsoft.com/office/drawing/2014/main" id="{7026EFBF-26CB-4143-B415-8623EF2FD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3285102" flipV="1">
              <a:off x="4032608" y="5399453"/>
              <a:ext cx="1014372" cy="1894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선" descr="선">
              <a:extLst>
                <a:ext uri="{FF2B5EF4-FFF2-40B4-BE49-F238E27FC236}">
                  <a16:creationId xmlns:a16="http://schemas.microsoft.com/office/drawing/2014/main" id="{C09D4153-C2E0-964B-898F-DE5DCEF4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5400000" flipV="1">
              <a:off x="3749090" y="5425702"/>
              <a:ext cx="896475" cy="189464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0FA5B585-64C1-0941-B83D-2EADF0F7CD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655" y="2448264"/>
            <a:ext cx="2678905" cy="2678905"/>
          </a:xfrm>
          <a:prstGeom prst="rect">
            <a:avLst/>
          </a:prstGeom>
        </p:spPr>
      </p:pic>
      <p:pic>
        <p:nvPicPr>
          <p:cNvPr id="54" name="선" descr="선">
            <a:extLst>
              <a:ext uri="{FF2B5EF4-FFF2-40B4-BE49-F238E27FC236}">
                <a16:creationId xmlns:a16="http://schemas.microsoft.com/office/drawing/2014/main" id="{FFF0135C-DCA8-7141-B6CB-C7C348EEAE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474818">
            <a:off x="5471220" y="4943042"/>
            <a:ext cx="3345627" cy="3304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2451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33997 0.0039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18242 -0.28518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5" y="-1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Uploading data using Recording the Video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58673C7E-B691-1945-8EAE-7333A71D4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00" y="1032558"/>
            <a:ext cx="1410569" cy="1410569"/>
          </a:xfrm>
          <a:prstGeom prst="rect">
            <a:avLst/>
          </a:prstGeom>
        </p:spPr>
      </p:pic>
      <p:sp>
        <p:nvSpPr>
          <p:cNvPr id="52" name="제목 1">
            <a:extLst>
              <a:ext uri="{FF2B5EF4-FFF2-40B4-BE49-F238E27FC236}">
                <a16:creationId xmlns:a16="http://schemas.microsoft.com/office/drawing/2014/main" id="{AF9B33FE-FAA9-6742-94F4-E029AD7038D8}"/>
              </a:ext>
            </a:extLst>
          </p:cNvPr>
          <p:cNvSpPr txBox="1">
            <a:spLocks/>
          </p:cNvSpPr>
          <p:nvPr/>
        </p:nvSpPr>
        <p:spPr>
          <a:xfrm>
            <a:off x="410549" y="2443127"/>
            <a:ext cx="4656839" cy="884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defTabSz="859536" hangingPunct="1">
              <a:defRPr sz="3200" b="1"/>
            </a:pPr>
            <a:r>
              <a:rPr lang="en-US" sz="3200" b="1" dirty="0"/>
              <a:t>30 Frames per second</a:t>
            </a:r>
            <a:endParaRPr lang="en-US" sz="2800" b="1" dirty="0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83B0B323-CB32-6F48-AB14-2EB8582B9881}"/>
              </a:ext>
            </a:extLst>
          </p:cNvPr>
          <p:cNvSpPr txBox="1">
            <a:spLocks/>
          </p:cNvSpPr>
          <p:nvPr/>
        </p:nvSpPr>
        <p:spPr>
          <a:xfrm>
            <a:off x="154194" y="4403044"/>
            <a:ext cx="10788035" cy="1360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r" defTabSz="859536" hangingPunct="1">
              <a:defRPr sz="3200" b="1"/>
            </a:pPr>
            <a:r>
              <a:rPr lang="en-US" sz="2300" b="1" dirty="0"/>
              <a:t>Extract non-blurred image in the Video</a:t>
            </a:r>
            <a:r>
              <a:rPr lang="ko-KR" altLang="en-US" sz="2300" b="1" dirty="0"/>
              <a:t> </a:t>
            </a:r>
            <a:r>
              <a:rPr lang="en-US" altLang="ko-KR" sz="2300" b="1" dirty="0"/>
              <a:t>Using </a:t>
            </a:r>
            <a:r>
              <a:rPr lang="en-US" altLang="ko-KR" sz="2500" b="1" dirty="0" err="1">
                <a:solidFill>
                  <a:srgbClr val="C00000"/>
                </a:solidFill>
              </a:rPr>
              <a:t>Laplasian</a:t>
            </a:r>
            <a:r>
              <a:rPr lang="en-US" altLang="ko-KR" sz="2500" b="1" dirty="0">
                <a:solidFill>
                  <a:srgbClr val="C00000"/>
                </a:solidFill>
              </a:rPr>
              <a:t> Filter </a:t>
            </a:r>
            <a:r>
              <a:rPr lang="en-US" altLang="ko-KR" sz="2300" b="1" dirty="0"/>
              <a:t>in Open CV</a:t>
            </a:r>
            <a:endParaRPr lang="en-US" sz="2300" b="1" dirty="0"/>
          </a:p>
          <a:p>
            <a:pPr algn="r" defTabSz="859536" hangingPunct="1">
              <a:defRPr sz="3200" b="1"/>
            </a:pPr>
            <a:endParaRPr lang="en-US" sz="2300" b="1" dirty="0"/>
          </a:p>
          <a:p>
            <a:pPr algn="r" defTabSz="859536" hangingPunct="1">
              <a:defRPr sz="3200" b="1"/>
            </a:pPr>
            <a:r>
              <a:rPr lang="en-US" sz="2300" b="1" dirty="0"/>
              <a:t>We Set the threshold based on 1080p video file.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5E668E1-A2F8-7243-83A3-A2F38762B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14" y="848045"/>
            <a:ext cx="5254945" cy="32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83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570139"/>
            <a:ext cx="12192000" cy="2690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According to the statistics of ‘</a:t>
            </a:r>
            <a:r>
              <a:rPr kumimoji="1" lang="en-US" altLang="ko-KR" sz="2300" b="1" i="1" dirty="0"/>
              <a:t>Animal and Plant Quarantine Agency’</a:t>
            </a:r>
            <a:r>
              <a:rPr kumimoji="1" lang="en-US" altLang="ko-KR" sz="2300" b="1" dirty="0"/>
              <a:t>,</a:t>
            </a:r>
            <a:endParaRPr kumimoji="1" lang="en-US" altLang="ko-KR" sz="1000" b="1" dirty="0"/>
          </a:p>
          <a:p>
            <a:pPr algn="ctr" hangingPunct="1"/>
            <a:r>
              <a:rPr kumimoji="1" lang="en-US" altLang="ko-KR" sz="3500" b="1" dirty="0"/>
              <a:t> </a:t>
            </a:r>
            <a:r>
              <a:rPr lang="en-US" altLang="ko-KR" sz="3000" b="1" dirty="0">
                <a:solidFill>
                  <a:srgbClr val="C00000"/>
                </a:solidFill>
              </a:rPr>
              <a:t>245 pet animals </a:t>
            </a:r>
            <a:r>
              <a:rPr lang="en-US" altLang="ko-KR" sz="2500" b="1" dirty="0"/>
              <a:t>were abandoned on a daily basis in South Korea.</a:t>
            </a:r>
            <a:endParaRPr kumimoji="1" lang="en-US" altLang="ko-KR" sz="1000" dirty="0"/>
          </a:p>
          <a:p>
            <a:pPr algn="ctr" hangingPunct="1"/>
            <a:r>
              <a:rPr kumimoji="1" lang="en-US" altLang="ko-KR" sz="2500" b="1" dirty="0"/>
              <a:t>In Total, about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90,000 animals </a:t>
            </a:r>
            <a:r>
              <a:rPr kumimoji="1" lang="en-US" altLang="ko-KR" sz="2500" b="1" dirty="0"/>
              <a:t>are abandoned or went missing last year.</a:t>
            </a:r>
          </a:p>
          <a:p>
            <a:pPr algn="ctr" hangingPunct="1"/>
            <a:endParaRPr kumimoji="1" lang="en-US" altLang="ko-KR" sz="1000" b="1" dirty="0"/>
          </a:p>
          <a:p>
            <a:pPr algn="ctr" hangingPunct="1"/>
            <a:endParaRPr kumimoji="1" lang="en-US" altLang="ko-KR" sz="1000" b="1" dirty="0"/>
          </a:p>
          <a:p>
            <a:pPr algn="ctr" hangingPunct="1"/>
            <a:r>
              <a:rPr kumimoji="1" lang="en-US" altLang="ko-KR" sz="2500" b="1" dirty="0"/>
              <a:t>And only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15.2 percent </a:t>
            </a:r>
            <a:r>
              <a:rPr kumimoji="1" lang="en-US" altLang="ko-KR" sz="2300" b="1" dirty="0"/>
              <a:t>of the stray animals were able to return to their owner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3FD94B7-A984-2142-87B4-A275123A35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9" y="3408676"/>
            <a:ext cx="4705086" cy="32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7D8F05-D7BA-6940-B0DB-8703AB3F6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68" y="3408676"/>
            <a:ext cx="4739738" cy="3240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782E52-0180-3A45-844F-24F585363889}"/>
              </a:ext>
            </a:extLst>
          </p:cNvPr>
          <p:cNvGrpSpPr/>
          <p:nvPr/>
        </p:nvGrpSpPr>
        <p:grpSpPr>
          <a:xfrm>
            <a:off x="9785723" y="3388740"/>
            <a:ext cx="2242670" cy="1080000"/>
            <a:chOff x="9785723" y="3388740"/>
            <a:chExt cx="2242670" cy="1080000"/>
          </a:xfrm>
        </p:grpSpPr>
        <p:sp>
          <p:nvSpPr>
            <p:cNvPr id="19" name="타원형 설명선[O] 18">
              <a:extLst>
                <a:ext uri="{FF2B5EF4-FFF2-40B4-BE49-F238E27FC236}">
                  <a16:creationId xmlns:a16="http://schemas.microsoft.com/office/drawing/2014/main" id="{6CA6D727-A7AA-014E-8263-A99ADDA5E540}"/>
                </a:ext>
              </a:extLst>
            </p:cNvPr>
            <p:cNvSpPr/>
            <p:nvPr/>
          </p:nvSpPr>
          <p:spPr>
            <a:xfrm>
              <a:off x="9785723" y="3388740"/>
              <a:ext cx="2242670" cy="1080000"/>
            </a:xfrm>
            <a:prstGeom prst="wedgeEllipseCallout">
              <a:avLst>
                <a:gd name="adj1" fmla="val -70481"/>
                <a:gd name="adj2" fmla="val 27678"/>
              </a:avLst>
            </a:prstGeom>
            <a:solidFill>
              <a:srgbClr val="F9F9F1"/>
            </a:solidFill>
            <a:ln w="25400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D98CFA87-3773-8F41-84BE-EA4D6744FECF}"/>
                </a:ext>
              </a:extLst>
            </p:cNvPr>
            <p:cNvSpPr txBox="1">
              <a:spLocks/>
            </p:cNvSpPr>
            <p:nvPr/>
          </p:nvSpPr>
          <p:spPr>
            <a:xfrm>
              <a:off x="9823052" y="3722051"/>
              <a:ext cx="2168013" cy="4723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rmAutofit lnSpcReduction="10000"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1pPr>
              <a:lvl2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2pPr>
              <a:lvl3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3pPr>
              <a:lvl4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4pPr>
              <a:lvl5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5pPr>
              <a:lvl6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6pPr>
              <a:lvl7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7pPr>
              <a:lvl8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8pPr>
              <a:lvl9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9pPr>
            </a:lstStyle>
            <a:p>
              <a:pPr algn="ctr" hangingPunct="1"/>
              <a:r>
                <a:rPr kumimoji="1" lang="en-US" altLang="ko-KR" sz="1500" b="1" dirty="0"/>
                <a:t>Please find my Owner</a:t>
              </a:r>
            </a:p>
            <a:p>
              <a:pPr algn="ctr" hangingPunct="1"/>
              <a:r>
                <a:rPr kumimoji="1" lang="en-US" altLang="ko-KR" sz="1500" b="1" dirty="0"/>
                <a:t>:(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542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972986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used the Preprocessing method that we have developed.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B813F0-CF14-224E-9FA8-F488E68A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4B7EE7-9140-9445-80D7-CD9F15C35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26" y="2135721"/>
            <a:ext cx="4995333" cy="3746500"/>
          </a:xfrm>
          <a:prstGeom prst="rect">
            <a:avLst/>
          </a:prstGeom>
        </p:spPr>
      </p:pic>
      <p:sp>
        <p:nvSpPr>
          <p:cNvPr id="29" name="직사각형 6">
            <a:extLst>
              <a:ext uri="{FF2B5EF4-FFF2-40B4-BE49-F238E27FC236}">
                <a16:creationId xmlns:a16="http://schemas.microsoft.com/office/drawing/2014/main" id="{727409BA-3D0F-D341-B78F-0E9009ECB525}"/>
              </a:ext>
            </a:extLst>
          </p:cNvPr>
          <p:cNvSpPr txBox="1"/>
          <p:nvPr/>
        </p:nvSpPr>
        <p:spPr>
          <a:xfrm>
            <a:off x="6165902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31" name="직사각형 6">
            <a:extLst>
              <a:ext uri="{FF2B5EF4-FFF2-40B4-BE49-F238E27FC236}">
                <a16:creationId xmlns:a16="http://schemas.microsoft.com/office/drawing/2014/main" id="{10DAC84F-F24B-284F-991A-29842B19E80A}"/>
              </a:ext>
            </a:extLst>
          </p:cNvPr>
          <p:cNvSpPr txBox="1"/>
          <p:nvPr/>
        </p:nvSpPr>
        <p:spPr>
          <a:xfrm>
            <a:off x="7602814" y="6373691"/>
            <a:ext cx="128509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(SIFT)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 &amp; Feature Matching</a:t>
            </a:r>
            <a:endParaRPr sz="2800" dirty="0"/>
          </a:p>
        </p:txBody>
      </p:sp>
      <p:sp>
        <p:nvSpPr>
          <p:cNvPr id="16" name="직사각형 6">
            <a:extLst>
              <a:ext uri="{FF2B5EF4-FFF2-40B4-BE49-F238E27FC236}">
                <a16:creationId xmlns:a16="http://schemas.microsoft.com/office/drawing/2014/main" id="{2A57A09F-17BD-C84A-85A0-AA1B347B6C67}"/>
              </a:ext>
            </a:extLst>
          </p:cNvPr>
          <p:cNvSpPr txBox="1"/>
          <p:nvPr/>
        </p:nvSpPr>
        <p:spPr>
          <a:xfrm>
            <a:off x="882315" y="1307245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“And we used SIFT Method for Feature matching Method (SIFT)”.</a:t>
            </a:r>
          </a:p>
        </p:txBody>
      </p:sp>
    </p:spTree>
    <p:extLst>
      <p:ext uri="{BB962C8B-B14F-4D97-AF65-F5344CB8AC3E}">
        <p14:creationId xmlns:p14="http://schemas.microsoft.com/office/powerpoint/2010/main" val="33109303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26" grpId="0" animBg="1"/>
      <p:bldP spid="29" grpId="0" animBg="1"/>
      <p:bldP spid="3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직사각형 6">
            <a:extLst>
              <a:ext uri="{FF2B5EF4-FFF2-40B4-BE49-F238E27FC236}">
                <a16:creationId xmlns:a16="http://schemas.microsoft.com/office/drawing/2014/main" id="{CA5744F6-5605-BB4C-B9BD-F2AB1964A313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“Choose this process through many performance test”</a:t>
            </a:r>
          </a:p>
        </p:txBody>
      </p:sp>
    </p:spTree>
    <p:extLst>
      <p:ext uri="{BB962C8B-B14F-4D97-AF65-F5344CB8AC3E}">
        <p14:creationId xmlns:p14="http://schemas.microsoft.com/office/powerpoint/2010/main" val="3490798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00066 -0.247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BD6AE02-52E7-D040-BDC7-6B67C4989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59" y="2119420"/>
            <a:ext cx="2965700" cy="2916271"/>
          </a:xfrm>
          <a:prstGeom prst="rect">
            <a:avLst/>
          </a:prstGeom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D5D738-7BFB-F440-97AC-8A24BE485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454" y="2438193"/>
            <a:ext cx="1551042" cy="2216934"/>
          </a:xfrm>
          <a:prstGeom prst="rect">
            <a:avLst/>
          </a:prstGeom>
        </p:spPr>
      </p:pic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34784" y="1400762"/>
            <a:ext cx="1433699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EFC9FB90-A9D0-5543-A98F-9D5CFDDDA618}"/>
              </a:ext>
            </a:extLst>
          </p:cNvPr>
          <p:cNvCxnSpPr/>
          <p:nvPr/>
        </p:nvCxnSpPr>
        <p:spPr>
          <a:xfrm>
            <a:off x="10228609" y="1555668"/>
            <a:ext cx="0" cy="40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3A403B46-5F77-2447-9B52-BBC7A25D3155}"/>
              </a:ext>
            </a:extLst>
          </p:cNvPr>
          <p:cNvCxnSpPr/>
          <p:nvPr/>
        </p:nvCxnSpPr>
        <p:spPr>
          <a:xfrm>
            <a:off x="8634021" y="1553948"/>
            <a:ext cx="0" cy="407160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4B730253-5364-C144-849F-58679C1B73AA}"/>
              </a:ext>
            </a:extLst>
          </p:cNvPr>
          <p:cNvCxnSpPr>
            <a:cxnSpLocks/>
          </p:cNvCxnSpPr>
          <p:nvPr/>
        </p:nvCxnSpPr>
        <p:spPr>
          <a:xfrm>
            <a:off x="7522096" y="2424634"/>
            <a:ext cx="380660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57F83599-E7D7-4A4D-B906-C8DF6BC504C6}"/>
              </a:ext>
            </a:extLst>
          </p:cNvPr>
          <p:cNvCxnSpPr>
            <a:cxnSpLocks/>
          </p:cNvCxnSpPr>
          <p:nvPr/>
        </p:nvCxnSpPr>
        <p:spPr>
          <a:xfrm>
            <a:off x="7522096" y="4667091"/>
            <a:ext cx="3806608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“Crop the Core part of the image.”</a:t>
            </a:r>
          </a:p>
        </p:txBody>
      </p:sp>
    </p:spTree>
    <p:extLst>
      <p:ext uri="{BB962C8B-B14F-4D97-AF65-F5344CB8AC3E}">
        <p14:creationId xmlns:p14="http://schemas.microsoft.com/office/powerpoint/2010/main" val="8723651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5A29985-63E5-6A45-B91C-869323E91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4"/>
            <a:ext cx="1533110" cy="22169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D5D738-7BFB-F440-97AC-8A24BE485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454" y="2438193"/>
            <a:ext cx="1551042" cy="221693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37610" y="2584993"/>
            <a:ext cx="1809162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“Gray Scaling”</a:t>
            </a:r>
          </a:p>
        </p:txBody>
      </p:sp>
    </p:spTree>
    <p:extLst>
      <p:ext uri="{BB962C8B-B14F-4D97-AF65-F5344CB8AC3E}">
        <p14:creationId xmlns:p14="http://schemas.microsoft.com/office/powerpoint/2010/main" val="1411169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25C9001-3D88-9C46-A094-B55EC7ED2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5"/>
            <a:ext cx="1533110" cy="2216934"/>
          </a:xfrm>
          <a:prstGeom prst="rect">
            <a:avLst/>
          </a:prstGeom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50278" y="3763979"/>
            <a:ext cx="1809162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“Equalize the RGB Value.”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505F6DF-72C8-0B4B-95D8-8322EDC89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4"/>
            <a:ext cx="1533110" cy="22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9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B01C5F9C-D621-BF40-AB8C-1543BD1D6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4"/>
            <a:ext cx="1533110" cy="2216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5C9001-3D88-9C46-A094-B55EC7ED2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5"/>
            <a:ext cx="1533110" cy="2216934"/>
          </a:xfrm>
          <a:prstGeom prst="rect">
            <a:avLst/>
          </a:prstGeom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Pre-Processing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37610" y="4959209"/>
            <a:ext cx="1809162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“And put the Gabor filter on the image”</a:t>
            </a:r>
          </a:p>
        </p:txBody>
      </p:sp>
    </p:spTree>
    <p:extLst>
      <p:ext uri="{BB962C8B-B14F-4D97-AF65-F5344CB8AC3E}">
        <p14:creationId xmlns:p14="http://schemas.microsoft.com/office/powerpoint/2010/main" val="1513393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B01C5F9C-D621-BF40-AB8C-1543BD1D6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98" y="2438194"/>
            <a:ext cx="1533110" cy="2216934"/>
          </a:xfrm>
          <a:prstGeom prst="rect">
            <a:avLst/>
          </a:prstGeom>
        </p:spPr>
      </p:pic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1E4919-98CF-1E49-A4A2-AE501AB32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381212"/>
            <a:ext cx="1903729" cy="18720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Feature Matching</a:t>
            </a:r>
            <a:endParaRPr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89BBE-61EF-F240-8AEA-76B70C84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4149984"/>
            <a:ext cx="983709" cy="1475564"/>
          </a:xfrm>
          <a:prstGeom prst="rect">
            <a:avLst/>
          </a:prstGeom>
        </p:spPr>
      </p:pic>
      <p:sp>
        <p:nvSpPr>
          <p:cNvPr id="19" name="직사각형 6">
            <a:extLst>
              <a:ext uri="{FF2B5EF4-FFF2-40B4-BE49-F238E27FC236}">
                <a16:creationId xmlns:a16="http://schemas.microsoft.com/office/drawing/2014/main" id="{B4B63FBA-CCF9-9C40-9FB0-03BF6E867C6C}"/>
              </a:ext>
            </a:extLst>
          </p:cNvPr>
          <p:cNvSpPr txBox="1"/>
          <p:nvPr/>
        </p:nvSpPr>
        <p:spPr>
          <a:xfrm>
            <a:off x="4537610" y="2651848"/>
            <a:ext cx="2024961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Gray Scaling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69B58B4-366A-5E48-B9A3-DFCF67E54723}"/>
              </a:ext>
            </a:extLst>
          </p:cNvPr>
          <p:cNvSpPr txBox="1"/>
          <p:nvPr/>
        </p:nvSpPr>
        <p:spPr>
          <a:xfrm>
            <a:off x="4555537" y="3813678"/>
            <a:ext cx="1989102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Equalization</a:t>
            </a: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D367C606-45FF-4049-AD64-06ACF5A0C2A6}"/>
              </a:ext>
            </a:extLst>
          </p:cNvPr>
          <p:cNvSpPr txBox="1"/>
          <p:nvPr/>
        </p:nvSpPr>
        <p:spPr>
          <a:xfrm>
            <a:off x="4555537" y="1445741"/>
            <a:ext cx="191738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Cropping</a:t>
            </a:r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41EA1781-5C65-EC4F-9905-11A436F8C106}"/>
              </a:ext>
            </a:extLst>
          </p:cNvPr>
          <p:cNvSpPr txBox="1"/>
          <p:nvPr/>
        </p:nvSpPr>
        <p:spPr>
          <a:xfrm>
            <a:off x="4537610" y="5035691"/>
            <a:ext cx="2096679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anchor="ctr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Gabor-Filter</a:t>
            </a:r>
          </a:p>
        </p:txBody>
      </p:sp>
      <p:pic>
        <p:nvPicPr>
          <p:cNvPr id="23" name="선" descr="선">
            <a:extLst>
              <a:ext uri="{FF2B5EF4-FFF2-40B4-BE49-F238E27FC236}">
                <a16:creationId xmlns:a16="http://schemas.microsoft.com/office/drawing/2014/main" id="{ACD5D8DE-AAD5-D248-ABA5-E5E496166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2003580" y="3306128"/>
            <a:ext cx="4308378" cy="33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1E3EE-14EB-5545-A69C-7F92C46F0F12}"/>
              </a:ext>
            </a:extLst>
          </p:cNvPr>
          <p:cNvSpPr/>
          <p:nvPr/>
        </p:nvSpPr>
        <p:spPr>
          <a:xfrm>
            <a:off x="4537610" y="4959209"/>
            <a:ext cx="1809162" cy="6120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“Feature Matching using SIFT Method”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A1284-B27E-584A-AB81-524658B01D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396" y="2437200"/>
            <a:ext cx="1533110" cy="2216934"/>
          </a:xfrm>
          <a:prstGeom prst="rect">
            <a:avLst/>
          </a:prstGeom>
        </p:spPr>
      </p:pic>
      <p:sp>
        <p:nvSpPr>
          <p:cNvPr id="24" name="직사각형 6">
            <a:extLst>
              <a:ext uri="{FF2B5EF4-FFF2-40B4-BE49-F238E27FC236}">
                <a16:creationId xmlns:a16="http://schemas.microsoft.com/office/drawing/2014/main" id="{5D9C562C-5802-2647-97A0-B4C22178602D}"/>
              </a:ext>
            </a:extLst>
          </p:cNvPr>
          <p:cNvSpPr txBox="1"/>
          <p:nvPr/>
        </p:nvSpPr>
        <p:spPr>
          <a:xfrm>
            <a:off x="982566" y="6047709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ECDEEAF2-ECF0-9F49-A085-B70A5FFCA36E}"/>
              </a:ext>
            </a:extLst>
          </p:cNvPr>
          <p:cNvSpPr txBox="1"/>
          <p:nvPr/>
        </p:nvSpPr>
        <p:spPr>
          <a:xfrm>
            <a:off x="5497809" y="2851900"/>
            <a:ext cx="1859843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000" dirty="0"/>
              <a:t>Find Features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902BC5-F6D3-5448-BF87-16CA61A384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705" y="1377934"/>
            <a:ext cx="6267869" cy="1223522"/>
          </a:xfrm>
          <a:prstGeom prst="rect">
            <a:avLst/>
          </a:prstGeom>
        </p:spPr>
      </p:pic>
      <p:sp>
        <p:nvSpPr>
          <p:cNvPr id="28" name="직사각형 6">
            <a:extLst>
              <a:ext uri="{FF2B5EF4-FFF2-40B4-BE49-F238E27FC236}">
                <a16:creationId xmlns:a16="http://schemas.microsoft.com/office/drawing/2014/main" id="{BA9BE82A-4106-F046-9A4F-9EBD7118A867}"/>
              </a:ext>
            </a:extLst>
          </p:cNvPr>
          <p:cNvSpPr txBox="1"/>
          <p:nvPr/>
        </p:nvSpPr>
        <p:spPr>
          <a:xfrm>
            <a:off x="9673975" y="2851899"/>
            <a:ext cx="2062599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000" dirty="0"/>
              <a:t>Match Features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9E670CF-27E6-F14B-A33E-28CA8F3CEC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" y="2093563"/>
            <a:ext cx="3971608" cy="2865646"/>
          </a:xfrm>
          <a:prstGeom prst="rect">
            <a:avLst/>
          </a:prstGeom>
        </p:spPr>
      </p:pic>
      <p:sp>
        <p:nvSpPr>
          <p:cNvPr id="32" name="직사각형 6">
            <a:extLst>
              <a:ext uri="{FF2B5EF4-FFF2-40B4-BE49-F238E27FC236}">
                <a16:creationId xmlns:a16="http://schemas.microsoft.com/office/drawing/2014/main" id="{684C826E-9143-CC4E-B683-6F64AA91E22A}"/>
              </a:ext>
            </a:extLst>
          </p:cNvPr>
          <p:cNvSpPr txBox="1"/>
          <p:nvPr/>
        </p:nvSpPr>
        <p:spPr>
          <a:xfrm>
            <a:off x="5550089" y="3650696"/>
            <a:ext cx="6641912" cy="1831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3000" dirty="0"/>
              <a:t>SURF Method </a:t>
            </a:r>
            <a:r>
              <a:rPr lang="en-US" altLang="ko-KR" sz="2000" dirty="0"/>
              <a:t>is fast but not accurate</a:t>
            </a:r>
          </a:p>
          <a:p>
            <a:r>
              <a:rPr lang="en-US" altLang="ko-KR" sz="3000" dirty="0"/>
              <a:t>ORB Method </a:t>
            </a:r>
            <a:r>
              <a:rPr lang="en-US" altLang="ko-KR" sz="2000" dirty="0"/>
              <a:t>is not suitable for dog’s nose</a:t>
            </a:r>
          </a:p>
          <a:p>
            <a:r>
              <a:rPr lang="en-US" altLang="ko-KR" sz="2000" dirty="0"/>
              <a:t>After using many other methods</a:t>
            </a:r>
          </a:p>
          <a:p>
            <a:r>
              <a:rPr lang="en-US" altLang="ko-KR" sz="3000" dirty="0">
                <a:solidFill>
                  <a:srgbClr val="C00000"/>
                </a:solidFill>
              </a:rPr>
              <a:t>SIFT Method </a:t>
            </a:r>
            <a:r>
              <a:rPr lang="en-US" altLang="ko-KR" sz="2000" dirty="0"/>
              <a:t>had a best performance score.</a:t>
            </a:r>
          </a:p>
        </p:txBody>
      </p:sp>
    </p:spTree>
    <p:extLst>
      <p:ext uri="{BB962C8B-B14F-4D97-AF65-F5344CB8AC3E}">
        <p14:creationId xmlns:p14="http://schemas.microsoft.com/office/powerpoint/2010/main" val="4206201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62188 3.7037E-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33" y="1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20" grpId="0" animBg="1"/>
      <p:bldP spid="21" grpId="0" animBg="1"/>
      <p:bldP spid="22" grpId="0" animBg="1"/>
      <p:bldP spid="2" grpId="0" animBg="1"/>
      <p:bldP spid="24" grpId="0" animBg="1"/>
      <p:bldP spid="27" grpId="0" animBg="1"/>
      <p:bldP spid="28" grpId="0" animBg="1"/>
      <p:bldP spid="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6">
            <a:extLst>
              <a:ext uri="{FF2B5EF4-FFF2-40B4-BE49-F238E27FC236}">
                <a16:creationId xmlns:a16="http://schemas.microsoft.com/office/drawing/2014/main" id="{5D9C562C-5802-2647-97A0-B4C22178602D}"/>
              </a:ext>
            </a:extLst>
          </p:cNvPr>
          <p:cNvSpPr txBox="1"/>
          <p:nvPr/>
        </p:nvSpPr>
        <p:spPr>
          <a:xfrm>
            <a:off x="982566" y="6047709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Feature Matching</a:t>
            </a:r>
            <a:endParaRPr sz="2800" dirty="0"/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“Feature Matching using SIFT Method”</a:t>
            </a: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ECDEEAF2-ECF0-9F49-A085-B70A5FFCA36E}"/>
              </a:ext>
            </a:extLst>
          </p:cNvPr>
          <p:cNvSpPr txBox="1"/>
          <p:nvPr/>
        </p:nvSpPr>
        <p:spPr>
          <a:xfrm>
            <a:off x="5497809" y="2851900"/>
            <a:ext cx="1859843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000" dirty="0"/>
              <a:t>Find Features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902BC5-F6D3-5448-BF87-16CA61A38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705" y="1377934"/>
            <a:ext cx="6267869" cy="1223522"/>
          </a:xfrm>
          <a:prstGeom prst="rect">
            <a:avLst/>
          </a:prstGeom>
        </p:spPr>
      </p:pic>
      <p:sp>
        <p:nvSpPr>
          <p:cNvPr id="28" name="직사각형 6">
            <a:extLst>
              <a:ext uri="{FF2B5EF4-FFF2-40B4-BE49-F238E27FC236}">
                <a16:creationId xmlns:a16="http://schemas.microsoft.com/office/drawing/2014/main" id="{BA9BE82A-4106-F046-9A4F-9EBD7118A867}"/>
              </a:ext>
            </a:extLst>
          </p:cNvPr>
          <p:cNvSpPr txBox="1"/>
          <p:nvPr/>
        </p:nvSpPr>
        <p:spPr>
          <a:xfrm>
            <a:off x="9673975" y="2851899"/>
            <a:ext cx="2062599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000" dirty="0"/>
              <a:t>Match Features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804FD6B-DEAC-7241-A348-84B419AF9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706" y="1149197"/>
            <a:ext cx="5242358" cy="57436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38C37E2-7029-AA4C-AFED-DAEBED252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" y="2093563"/>
            <a:ext cx="3971608" cy="28656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200614-4D2F-8E4F-B9F3-9BA86B91A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982" y="1162533"/>
            <a:ext cx="5237827" cy="3810012"/>
          </a:xfrm>
          <a:prstGeom prst="rect">
            <a:avLst/>
          </a:prstGeom>
        </p:spPr>
      </p:pic>
      <p:sp>
        <p:nvSpPr>
          <p:cNvPr id="35" name="직사각형 6">
            <a:extLst>
              <a:ext uri="{FF2B5EF4-FFF2-40B4-BE49-F238E27FC236}">
                <a16:creationId xmlns:a16="http://schemas.microsoft.com/office/drawing/2014/main" id="{0C94EAF1-40F8-7546-A43C-65716474C465}"/>
              </a:ext>
            </a:extLst>
          </p:cNvPr>
          <p:cNvSpPr txBox="1"/>
          <p:nvPr/>
        </p:nvSpPr>
        <p:spPr>
          <a:xfrm>
            <a:off x="154194" y="5048469"/>
            <a:ext cx="5343615" cy="115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Using </a:t>
            </a:r>
            <a:r>
              <a:rPr lang="en-US" altLang="ko-KR" dirty="0" err="1"/>
              <a:t>DoG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SIFT can extract corner and edge.</a:t>
            </a:r>
          </a:p>
          <a:p>
            <a:pPr algn="ctr"/>
            <a:r>
              <a:rPr lang="en-US" altLang="ko-KR" dirty="0"/>
              <a:t>It can help find </a:t>
            </a:r>
            <a:r>
              <a:rPr lang="en-US" altLang="ko-KR" dirty="0" err="1"/>
              <a:t>keypoint</a:t>
            </a:r>
            <a:r>
              <a:rPr lang="en-US" altLang="ko-KR" dirty="0"/>
              <a:t> more fast.</a:t>
            </a:r>
          </a:p>
        </p:txBody>
      </p:sp>
    </p:spTree>
    <p:extLst>
      <p:ext uri="{BB962C8B-B14F-4D97-AF65-F5344CB8AC3E}">
        <p14:creationId xmlns:p14="http://schemas.microsoft.com/office/powerpoint/2010/main" val="2826115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 animBg="1"/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51120F55-B1FB-F14F-B6D5-EB0439025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lang="en-US" dirty="0"/>
              <a:t>Feature Matching</a:t>
            </a:r>
            <a:endParaRPr sz="2800" dirty="0"/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B4B3A55C-2AD2-8A4A-8265-3C4B97C6922C}"/>
              </a:ext>
            </a:extLst>
          </p:cNvPr>
          <p:cNvSpPr txBox="1"/>
          <p:nvPr/>
        </p:nvSpPr>
        <p:spPr>
          <a:xfrm>
            <a:off x="882315" y="714277"/>
            <a:ext cx="1130968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“Feature Matching using SIFT Method”</a:t>
            </a:r>
          </a:p>
        </p:txBody>
      </p:sp>
      <p:sp>
        <p:nvSpPr>
          <p:cNvPr id="35" name="직사각형 6">
            <a:extLst>
              <a:ext uri="{FF2B5EF4-FFF2-40B4-BE49-F238E27FC236}">
                <a16:creationId xmlns:a16="http://schemas.microsoft.com/office/drawing/2014/main" id="{0C94EAF1-40F8-7546-A43C-65716474C465}"/>
              </a:ext>
            </a:extLst>
          </p:cNvPr>
          <p:cNvSpPr txBox="1"/>
          <p:nvPr/>
        </p:nvSpPr>
        <p:spPr>
          <a:xfrm>
            <a:off x="154194" y="5048469"/>
            <a:ext cx="5343615" cy="115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Using </a:t>
            </a:r>
            <a:r>
              <a:rPr lang="en-US" altLang="ko-KR" dirty="0" err="1"/>
              <a:t>DoG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SIFT can extract corner and edge.</a:t>
            </a:r>
          </a:p>
          <a:p>
            <a:pPr algn="ctr"/>
            <a:r>
              <a:rPr lang="en-US" altLang="ko-KR" dirty="0"/>
              <a:t>It can help find </a:t>
            </a:r>
            <a:r>
              <a:rPr lang="en-US" altLang="ko-KR" dirty="0" err="1"/>
              <a:t>keypoint</a:t>
            </a:r>
            <a:r>
              <a:rPr lang="en-US" altLang="ko-KR" dirty="0"/>
              <a:t> more fast.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8440657-4019-224C-B159-1A5A9778E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82" y="1162533"/>
            <a:ext cx="5237827" cy="38100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2A3D12-DB73-9C4E-A1E9-219DB1186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706" y="1149197"/>
            <a:ext cx="5242358" cy="5743618"/>
          </a:xfrm>
          <a:prstGeom prst="rect">
            <a:avLst/>
          </a:prstGeom>
        </p:spPr>
      </p:pic>
      <p:sp>
        <p:nvSpPr>
          <p:cNvPr id="18" name="직사각형 6">
            <a:extLst>
              <a:ext uri="{FF2B5EF4-FFF2-40B4-BE49-F238E27FC236}">
                <a16:creationId xmlns:a16="http://schemas.microsoft.com/office/drawing/2014/main" id="{22C1261D-FBC3-2A4A-BFEF-23EF2DC2D345}"/>
              </a:ext>
            </a:extLst>
          </p:cNvPr>
          <p:cNvSpPr txBox="1"/>
          <p:nvPr/>
        </p:nvSpPr>
        <p:spPr>
          <a:xfrm>
            <a:off x="5824269" y="1171385"/>
            <a:ext cx="6367731" cy="2215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marL="457200" indent="-457200">
              <a:buAutoNum type="arabicPeriod"/>
            </a:pPr>
            <a:r>
              <a:rPr lang="en-US" altLang="ko-KR" dirty="0"/>
              <a:t>Make Scale Space</a:t>
            </a:r>
          </a:p>
          <a:p>
            <a:pPr marL="457200" indent="-457200">
              <a:buAutoNum type="arabicPeriod"/>
            </a:pPr>
            <a:r>
              <a:rPr lang="en-US" altLang="ko-KR" dirty="0"/>
              <a:t>Calculate </a:t>
            </a:r>
            <a:r>
              <a:rPr lang="en-US" altLang="ko-KR" dirty="0" err="1"/>
              <a:t>DoG</a:t>
            </a:r>
            <a:r>
              <a:rPr lang="en-US" altLang="ko-KR" dirty="0"/>
              <a:t> (Difference of Gaussian)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Find Key points</a:t>
            </a:r>
          </a:p>
          <a:p>
            <a:pPr marL="457200" indent="-457200">
              <a:buAutoNum type="arabicPeriod"/>
            </a:pPr>
            <a:r>
              <a:rPr lang="en-US" altLang="ko-KR" dirty="0"/>
              <a:t>Remove bad Key points</a:t>
            </a:r>
          </a:p>
          <a:p>
            <a:pPr marL="457200" indent="-457200">
              <a:buAutoNum type="arabicPeriod"/>
            </a:pPr>
            <a:r>
              <a:rPr lang="en-US" altLang="ko-KR" dirty="0"/>
              <a:t>Assign direction to each Key points.</a:t>
            </a:r>
          </a:p>
          <a:p>
            <a:pPr marL="457200" indent="-457200">
              <a:buAutoNum type="arabicPeriod"/>
            </a:pPr>
            <a:r>
              <a:rPr lang="en-US" altLang="ko-KR" dirty="0"/>
              <a:t>Finally, get the Features of the image.</a:t>
            </a:r>
          </a:p>
        </p:txBody>
      </p:sp>
    </p:spTree>
    <p:extLst>
      <p:ext uri="{BB962C8B-B14F-4D97-AF65-F5344CB8AC3E}">
        <p14:creationId xmlns:p14="http://schemas.microsoft.com/office/powerpoint/2010/main" val="29546703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rPr lang="en-US" altLang="ko-KR" dirty="0"/>
              <a:t>6</a:t>
            </a:r>
            <a:r>
              <a:rPr dirty="0"/>
              <a:t>. </a:t>
            </a:r>
            <a:r>
              <a:rPr lang="en-US" dirty="0"/>
              <a:t>Conclusion</a:t>
            </a:r>
            <a:endParaRPr dirty="0"/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6E33AEB-36D6-194C-9879-4AED3D8DF585}"/>
              </a:ext>
            </a:extLst>
          </p:cNvPr>
          <p:cNvSpPr txBox="1">
            <a:spLocks/>
          </p:cNvSpPr>
          <p:nvPr/>
        </p:nvSpPr>
        <p:spPr>
          <a:xfrm>
            <a:off x="0" y="38344"/>
            <a:ext cx="12192000" cy="355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endParaRPr kumimoji="1" lang="en-US" altLang="ko-KR" sz="2300" b="1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756DB07-21EB-C144-919B-31A4EB7BA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814028"/>
              </p:ext>
            </p:extLst>
          </p:nvPr>
        </p:nvGraphicFramePr>
        <p:xfrm>
          <a:off x="0" y="1557385"/>
          <a:ext cx="12192000" cy="480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F6F14B21-6D43-1F45-A240-55935DA6B815}"/>
              </a:ext>
            </a:extLst>
          </p:cNvPr>
          <p:cNvSpPr txBox="1">
            <a:spLocks/>
          </p:cNvSpPr>
          <p:nvPr/>
        </p:nvSpPr>
        <p:spPr>
          <a:xfrm>
            <a:off x="0" y="370162"/>
            <a:ext cx="12192000" cy="855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In Animal type, Dogs account for </a:t>
            </a:r>
            <a:r>
              <a:rPr kumimoji="1" lang="en-US" altLang="ko-KR" sz="3000" b="1" dirty="0"/>
              <a:t>70.9%</a:t>
            </a:r>
            <a:r>
              <a:rPr kumimoji="1" lang="en-US" altLang="ko-KR" sz="2300" b="1" dirty="0"/>
              <a:t> of all abandoned pet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106883-9076-6042-B0A1-5E9DA15FA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35" y="4747588"/>
            <a:ext cx="2153264" cy="21532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C2FC5F-6CE4-9542-83FE-711A95D1D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98" y="2168235"/>
            <a:ext cx="2045228" cy="18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442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직사각형 4"/>
          <p:cNvSpPr txBox="1"/>
          <p:nvPr/>
        </p:nvSpPr>
        <p:spPr>
          <a:xfrm>
            <a:off x="410985" y="1052999"/>
            <a:ext cx="11382802" cy="169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1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Still, the process time is the problem... We don’t have that much data of the dog now in the database, but when it becomes commercialized, It</a:t>
            </a:r>
            <a:r>
              <a:rPr lang="ko-KR" altLang="en-US" dirty="0"/>
              <a:t> </a:t>
            </a:r>
            <a:r>
              <a:rPr lang="en-US" altLang="ko-KR" dirty="0"/>
              <a:t>should have some solutions.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C761C0-F728-A44A-8B18-18EBFF26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76" y="2539005"/>
            <a:ext cx="1504553" cy="15045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can help in some extent.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After this demo, we should classify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by species, colors or something else.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It could save much more time.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D5B2E8-092A-5545-9E24-B07C0E94F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86" y="4633953"/>
            <a:ext cx="3098735" cy="1983190"/>
          </a:xfrm>
          <a:prstGeom prst="rect">
            <a:avLst/>
          </a:prstGeom>
        </p:spPr>
      </p:pic>
      <p:grpSp>
        <p:nvGrpSpPr>
          <p:cNvPr id="18" name="그룹 16">
            <a:extLst>
              <a:ext uri="{FF2B5EF4-FFF2-40B4-BE49-F238E27FC236}">
                <a16:creationId xmlns:a16="http://schemas.microsoft.com/office/drawing/2014/main" id="{21EEF45D-EED8-6F46-A208-D20B39841A4B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9" name="그림 13" descr="그림 13">
              <a:extLst>
                <a:ext uri="{FF2B5EF4-FFF2-40B4-BE49-F238E27FC236}">
                  <a16:creationId xmlns:a16="http://schemas.microsoft.com/office/drawing/2014/main" id="{4C56FBB1-D807-0D48-B599-CFCB2B01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텍스트상자 14">
              <a:extLst>
                <a:ext uri="{FF2B5EF4-FFF2-40B4-BE49-F238E27FC236}">
                  <a16:creationId xmlns:a16="http://schemas.microsoft.com/office/drawing/2014/main" id="{490C6A94-ACFF-EB4E-B063-42503E86A2CA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21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5" grpId="1" animBg="1"/>
      <p:bldP spid="14" grpId="0"/>
      <p:bldP spid="14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직사각형 4"/>
          <p:cNvSpPr txBox="1"/>
          <p:nvPr/>
        </p:nvSpPr>
        <p:spPr>
          <a:xfrm>
            <a:off x="410985" y="1052999"/>
            <a:ext cx="8628512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</a:t>
            </a:r>
            <a:r>
              <a:rPr lang="en-US" altLang="ko-KR" dirty="0"/>
              <a:t>2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We need more and more database for accuracy in testing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for pre-processing and feature matching algorithm.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But we have difficulty in collecting data...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Because the data should be a high resolution image.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It is rare...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To commercialize this project, we maybe should take some supports from the enterprise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  <a:r>
              <a:rPr lang="en-US" altLang="ko-KR" sz="2300" b="1" dirty="0">
                <a:solidFill>
                  <a:schemeClr val="tx1"/>
                </a:solidFill>
              </a:rPr>
              <a:t>related to the pet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F66B9-B5BE-4D41-AE24-852A406DD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5" y="1326533"/>
            <a:ext cx="2427514" cy="2427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2FC06-853E-3B47-95C6-070A78382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53" y="1950520"/>
            <a:ext cx="587504" cy="587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EA07F-4C31-D14F-AB3B-B6172AC93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5" y="1651987"/>
            <a:ext cx="784187" cy="78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86E474-4406-5F48-8816-DC6E5103A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66" y="2264561"/>
            <a:ext cx="1000152" cy="1000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ED5FD-5367-BF41-A6D5-1C144DCCD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73" y="4653547"/>
            <a:ext cx="1926242" cy="1926242"/>
          </a:xfrm>
          <a:prstGeom prst="rect">
            <a:avLst/>
          </a:prstGeom>
        </p:spPr>
      </p:pic>
      <p:grpSp>
        <p:nvGrpSpPr>
          <p:cNvPr id="19" name="그룹 16">
            <a:extLst>
              <a:ext uri="{FF2B5EF4-FFF2-40B4-BE49-F238E27FC236}">
                <a16:creationId xmlns:a16="http://schemas.microsoft.com/office/drawing/2014/main" id="{A9F9FA2E-448F-2E49-A72F-02941AF10D42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0" name="그림 13" descr="그림 13">
              <a:extLst>
                <a:ext uri="{FF2B5EF4-FFF2-40B4-BE49-F238E27FC236}">
                  <a16:creationId xmlns:a16="http://schemas.microsoft.com/office/drawing/2014/main" id="{2DC98ADC-A4B2-C345-8BE4-B1780AB3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텍스트상자 14">
              <a:extLst>
                <a:ext uri="{FF2B5EF4-FFF2-40B4-BE49-F238E27FC236}">
                  <a16:creationId xmlns:a16="http://schemas.microsoft.com/office/drawing/2014/main" id="{BCFD0570-3497-8842-9E26-7E5AA42916F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10043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5" grpId="1" animBg="1"/>
      <p:bldP spid="14" grpId="0"/>
      <p:bldP spid="14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7" y="2418978"/>
            <a:ext cx="12192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400" b="1" dirty="0"/>
              <a:t>Certainly, it is not perfect to commercialize yet,</a:t>
            </a:r>
            <a:r>
              <a:rPr lang="ko-KR" altLang="en-US" sz="2400" b="1" dirty="0"/>
              <a:t> </a:t>
            </a:r>
            <a:endParaRPr lang="en-US" altLang="ko-KR" sz="23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DA443-7BB6-3F42-B832-E5CBA2ED42E4}"/>
              </a:ext>
            </a:extLst>
          </p:cNvPr>
          <p:cNvSpPr/>
          <p:nvPr/>
        </p:nvSpPr>
        <p:spPr>
          <a:xfrm>
            <a:off x="8" y="3375932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But we saw a possibility to make this thing works</a:t>
            </a:r>
          </a:p>
          <a:p>
            <a:pPr algn="ctr"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to everyone </a:t>
            </a:r>
            <a:r>
              <a:rPr lang="en-US" altLang="ko-KR" sz="3000" b="1" dirty="0">
                <a:solidFill>
                  <a:srgbClr val="C00000"/>
                </a:solidFill>
              </a:rPr>
              <a:t>who love dogs</a:t>
            </a:r>
          </a:p>
        </p:txBody>
      </p:sp>
    </p:spTree>
    <p:extLst>
      <p:ext uri="{BB962C8B-B14F-4D97-AF65-F5344CB8AC3E}">
        <p14:creationId xmlns:p14="http://schemas.microsoft.com/office/powerpoint/2010/main" val="16030559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7" y="2418978"/>
            <a:ext cx="12192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400" b="1" dirty="0"/>
              <a:t>Certainly, it is not perfect to commercialize yet,</a:t>
            </a:r>
            <a:r>
              <a:rPr lang="ko-KR" altLang="en-US" sz="2400" b="1" dirty="0"/>
              <a:t> </a:t>
            </a:r>
            <a:endParaRPr lang="en-US" altLang="ko-KR" sz="2300" b="1" dirty="0">
              <a:solidFill>
                <a:schemeClr val="tx1"/>
              </a:solidFill>
            </a:endParaRPr>
          </a:p>
        </p:txBody>
      </p:sp>
      <p:sp>
        <p:nvSpPr>
          <p:cNvPr id="21" name="텍스트상자 14">
            <a:extLst>
              <a:ext uri="{FF2B5EF4-FFF2-40B4-BE49-F238E27FC236}">
                <a16:creationId xmlns:a16="http://schemas.microsoft.com/office/drawing/2014/main" id="{BCFD0570-3497-8842-9E26-7E5AA42916FC}"/>
              </a:ext>
            </a:extLst>
          </p:cNvPr>
          <p:cNvSpPr txBox="1"/>
          <p:nvPr/>
        </p:nvSpPr>
        <p:spPr>
          <a:xfrm>
            <a:off x="11313956" y="6120837"/>
            <a:ext cx="484756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>
              <a:defRPr sz="3000">
                <a:solidFill>
                  <a:srgbClr val="FFFFFF"/>
                </a:solidFill>
                <a:latin typeface="헤드라인A"/>
                <a:ea typeface="헤드라인A"/>
                <a:cs typeface="헤드라인A"/>
                <a:sym typeface="헤드라인A"/>
              </a:defRPr>
            </a:lvl1pPr>
          </a:lstStyle>
          <a:p>
            <a:r>
              <a:rPr lang="en-US" altLang="ko-KR" dirty="0"/>
              <a:t>22</a:t>
            </a:r>
            <a:endParaRPr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DA443-7BB6-3F42-B832-E5CBA2ED42E4}"/>
              </a:ext>
            </a:extLst>
          </p:cNvPr>
          <p:cNvSpPr/>
          <p:nvPr/>
        </p:nvSpPr>
        <p:spPr>
          <a:xfrm>
            <a:off x="8" y="3375932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But we saw a possibility to make this thing works</a:t>
            </a:r>
          </a:p>
          <a:p>
            <a:pPr algn="ctr"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to everyone </a:t>
            </a:r>
            <a:r>
              <a:rPr lang="en-US" altLang="ko-KR" sz="3000" b="1" dirty="0">
                <a:solidFill>
                  <a:srgbClr val="C00000"/>
                </a:solidFill>
              </a:rPr>
              <a:t>who love dogs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AB33FF26-256C-DE4B-B6FB-BD8DBFA5FA12}"/>
              </a:ext>
            </a:extLst>
          </p:cNvPr>
          <p:cNvSpPr txBox="1"/>
          <p:nvPr/>
        </p:nvSpPr>
        <p:spPr>
          <a:xfrm>
            <a:off x="2185062" y="2821750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8" name="그림 4" descr="그림 4">
            <a:extLst>
              <a:ext uri="{FF2B5EF4-FFF2-40B4-BE49-F238E27FC236}">
                <a16:creationId xmlns:a16="http://schemas.microsoft.com/office/drawing/2014/main" id="{ABAC0147-BFFD-2F42-AF98-0CF043895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1886" y="2598115"/>
            <a:ext cx="1284945" cy="12753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29185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7" grpId="0" animBg="1"/>
      <p:bldP spid="7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ADD87B-DD02-B544-9D8A-63FDFE383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16" y="5776753"/>
            <a:ext cx="1181731" cy="92322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These days, some</a:t>
            </a:r>
            <a:r>
              <a:rPr kumimoji="1" lang="ko-KR" altLang="en-US" sz="2300" b="1" dirty="0"/>
              <a:t> </a:t>
            </a:r>
            <a:r>
              <a:rPr kumimoji="1" lang="en-US" altLang="ko-KR" sz="2300" b="1" dirty="0"/>
              <a:t>of the Vet </a:t>
            </a:r>
          </a:p>
          <a:p>
            <a:pPr algn="ctr" hangingPunct="1"/>
            <a:r>
              <a:rPr kumimoji="1" lang="en-US" altLang="ko-KR" sz="2300" b="1" dirty="0"/>
              <a:t>recommend to implant the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Micro Chip</a:t>
            </a:r>
            <a:r>
              <a:rPr kumimoji="1" lang="en-US" altLang="ko-KR" sz="2300" b="1" dirty="0"/>
              <a:t> in the pet’s body,</a:t>
            </a:r>
          </a:p>
          <a:p>
            <a:pPr algn="ctr" hangingPunct="1"/>
            <a:r>
              <a:rPr kumimoji="1" lang="en-US" altLang="ko-KR" sz="2300" b="1" dirty="0"/>
              <a:t>But most of the owner don’t want their pet to be implanted.</a:t>
            </a:r>
          </a:p>
          <a:p>
            <a:pPr algn="ctr" hangingPunct="1"/>
            <a:endParaRPr kumimoji="1" lang="en-US" altLang="ko-KR" sz="2300" b="1" dirty="0"/>
          </a:p>
          <a:p>
            <a:pPr algn="ctr" hangingPunct="1"/>
            <a:r>
              <a:rPr kumimoji="1" lang="en-US" altLang="ko-KR" sz="2300" b="1" dirty="0"/>
              <a:t>And the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Dog Necklace</a:t>
            </a:r>
            <a:r>
              <a:rPr kumimoji="1" lang="en-US" altLang="ko-KR" sz="2300" b="1" dirty="0">
                <a:solidFill>
                  <a:srgbClr val="C00000"/>
                </a:solidFill>
              </a:rPr>
              <a:t> </a:t>
            </a:r>
            <a:r>
              <a:rPr kumimoji="1" lang="en-US" altLang="ko-KR" sz="2300" b="1" dirty="0"/>
              <a:t>can be disappear easily,</a:t>
            </a:r>
          </a:p>
          <a:p>
            <a:pPr algn="ctr" hangingPunct="1"/>
            <a:r>
              <a:rPr kumimoji="1" lang="en-US" altLang="ko-KR" sz="2300" b="1" dirty="0"/>
              <a:t>and some dogs may don’t like it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6CC1799-60F5-994C-A4F8-C70C386B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" y="242294"/>
            <a:ext cx="2094272" cy="2416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873C1E-B82C-4844-B042-6B1CAF43C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09" y="596255"/>
            <a:ext cx="1447592" cy="14410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881F20-01EE-4B4A-85CD-88B206756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735" y="4463604"/>
            <a:ext cx="2392324" cy="22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A6DAF79B-5DA2-A849-8558-78F49069B9D2}"/>
              </a:ext>
            </a:extLst>
          </p:cNvPr>
          <p:cNvSpPr txBox="1">
            <a:spLocks/>
          </p:cNvSpPr>
          <p:nvPr/>
        </p:nvSpPr>
        <p:spPr>
          <a:xfrm>
            <a:off x="0" y="737415"/>
            <a:ext cx="12192000" cy="197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Then we found out that </a:t>
            </a:r>
          </a:p>
          <a:p>
            <a:pPr algn="ctr" hangingPunct="1"/>
            <a:endParaRPr kumimoji="1" lang="en-US" altLang="ko-KR" sz="1500" b="1" dirty="0"/>
          </a:p>
          <a:p>
            <a:pPr algn="ctr" hangingPunct="1"/>
            <a:r>
              <a:rPr kumimoji="1" lang="en-US" altLang="ko-KR" sz="3000" b="1" dirty="0"/>
              <a:t>Dog’s Nose shape is different for each dogs</a:t>
            </a:r>
          </a:p>
          <a:p>
            <a:pPr algn="ctr" hangingPunct="1"/>
            <a:endParaRPr kumimoji="1" lang="en-US" altLang="ko-KR" sz="1500" b="1" dirty="0"/>
          </a:p>
          <a:p>
            <a:pPr algn="ctr" hangingPunct="1"/>
            <a:r>
              <a:rPr kumimoji="1" lang="en-US" altLang="ko-KR" sz="2300" b="1" dirty="0"/>
              <a:t>Same Principle with fingerprint in human side.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F10704-45EC-A84A-88CA-00A495B1E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91" y="3351510"/>
            <a:ext cx="1978073" cy="1978073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BBDA762-4D0A-4840-950E-32C169645BF9}"/>
              </a:ext>
            </a:extLst>
          </p:cNvPr>
          <p:cNvCxnSpPr>
            <a:cxnSpLocks/>
          </p:cNvCxnSpPr>
          <p:nvPr/>
        </p:nvCxnSpPr>
        <p:spPr>
          <a:xfrm>
            <a:off x="5864490" y="4226454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C694897-C499-6B49-88DF-00C0A6D64A35}"/>
              </a:ext>
            </a:extLst>
          </p:cNvPr>
          <p:cNvCxnSpPr>
            <a:cxnSpLocks/>
          </p:cNvCxnSpPr>
          <p:nvPr/>
        </p:nvCxnSpPr>
        <p:spPr>
          <a:xfrm>
            <a:off x="5864490" y="4476158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E201EA8-279E-7B4B-B9EE-A8F8202E2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80" y="2367349"/>
            <a:ext cx="3946394" cy="39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017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RUMYPET</a:t>
            </a:r>
            <a:br>
              <a:rPr lang="en-US" altLang="ko-KR" sz="5500" b="1" dirty="0"/>
            </a:br>
            <a:r>
              <a:rPr lang="en-US" altLang="ko-KR" sz="3000" b="1" dirty="0"/>
              <a:t>(Are you my pet?)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18" y="4097181"/>
            <a:ext cx="3293409" cy="3293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63272-4968-CF4E-861E-4B3D71A63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62" y="4889251"/>
            <a:ext cx="1709271" cy="170927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73D0F5-2E25-6D42-A229-50F2F6520DA1}"/>
              </a:ext>
            </a:extLst>
          </p:cNvPr>
          <p:cNvCxnSpPr>
            <a:cxnSpLocks/>
          </p:cNvCxnSpPr>
          <p:nvPr/>
        </p:nvCxnSpPr>
        <p:spPr>
          <a:xfrm>
            <a:off x="5440182" y="5678128"/>
            <a:ext cx="1438835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3B99BF-BCAE-9946-9330-0A1BACA32AAE}"/>
              </a:ext>
            </a:extLst>
          </p:cNvPr>
          <p:cNvCxnSpPr>
            <a:cxnSpLocks/>
          </p:cNvCxnSpPr>
          <p:nvPr/>
        </p:nvCxnSpPr>
        <p:spPr>
          <a:xfrm flipH="1">
            <a:off x="5333912" y="5981353"/>
            <a:ext cx="1438835" cy="1384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1685696"/>
            <a:ext cx="12192000" cy="1808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/>
              <a:t>RUMYPET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is a Mobile Application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(Android) </a:t>
            </a:r>
          </a:p>
          <a:p>
            <a:pPr algn="ctr" hangingPunct="1"/>
            <a:r>
              <a:rPr kumimoji="1" lang="en-US" altLang="ko-KR" sz="2500" b="1" dirty="0"/>
              <a:t>that can register Identification of the dog </a:t>
            </a:r>
          </a:p>
          <a:p>
            <a:pPr algn="ctr" hangingPunct="1"/>
            <a:r>
              <a:rPr kumimoji="1" lang="en-US" altLang="ko-KR" sz="2500" b="1" dirty="0"/>
              <a:t>by taking a picture of their nose.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DAA3C7-70DB-404C-95E3-F7124DD680F8}"/>
              </a:ext>
            </a:extLst>
          </p:cNvPr>
          <p:cNvGrpSpPr/>
          <p:nvPr/>
        </p:nvGrpSpPr>
        <p:grpSpPr>
          <a:xfrm>
            <a:off x="5721119" y="4019849"/>
            <a:ext cx="772057" cy="1425336"/>
            <a:chOff x="5713633" y="4115770"/>
            <a:chExt cx="772057" cy="14253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CA4010-A503-884B-BBB9-150EA2B80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3633" y="4115770"/>
              <a:ext cx="772057" cy="142533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082541D-9567-AC44-871B-85233407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561" y="4250435"/>
              <a:ext cx="684992" cy="113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353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11148" y="1637048"/>
            <a:ext cx="12192000" cy="1585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Using this Application, we can find the lost dog’s owner.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And maybe it can be used in many ways related to the dog’s identification</a:t>
            </a:r>
            <a:endParaRPr kumimoji="1" lang="ko-KR" altLang="en-US" sz="2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653145-A2C2-8E4D-B7B9-79A81D65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79" y="4010507"/>
            <a:ext cx="1234794" cy="160029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BBB22E-17E1-4E47-BAE7-9029EE43887D}"/>
              </a:ext>
            </a:extLst>
          </p:cNvPr>
          <p:cNvCxnSpPr>
            <a:cxnSpLocks/>
          </p:cNvCxnSpPr>
          <p:nvPr/>
        </p:nvCxnSpPr>
        <p:spPr>
          <a:xfrm>
            <a:off x="4449637" y="4990357"/>
            <a:ext cx="3477026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0137928-D43E-AC4B-91C7-FA08542F8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27" y="3480265"/>
            <a:ext cx="2829142" cy="213053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DF9F29-112F-114F-A9E3-F2AB7A576578}"/>
              </a:ext>
            </a:extLst>
          </p:cNvPr>
          <p:cNvGrpSpPr/>
          <p:nvPr/>
        </p:nvGrpSpPr>
        <p:grpSpPr>
          <a:xfrm>
            <a:off x="5721119" y="4158995"/>
            <a:ext cx="772057" cy="1425336"/>
            <a:chOff x="5713633" y="4115770"/>
            <a:chExt cx="772057" cy="14253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5F14BD3-D7D2-CC46-93BB-99B71F8E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3633" y="4115770"/>
              <a:ext cx="772057" cy="14253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0C4D59C-9A48-0A45-8AA1-96079533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561" y="4250435"/>
              <a:ext cx="684992" cy="113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4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4094</TotalTime>
  <Words>1585</Words>
  <Application>Microsoft Macintosh PowerPoint</Application>
  <PresentationFormat>와이드스크린</PresentationFormat>
  <Paragraphs>306</Paragraphs>
  <Slides>55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Malgun Gothic</vt:lpstr>
      <vt:lpstr>Malgun Gothic</vt:lpstr>
      <vt:lpstr>헤드라인A</vt:lpstr>
      <vt:lpstr>HeadLineA</vt:lpstr>
      <vt:lpstr>Arial</vt:lpstr>
      <vt:lpstr>Helvetica</vt:lpstr>
      <vt:lpstr>Office 테마</vt:lpstr>
      <vt:lpstr>PowerPoint 프레젠테이션</vt:lpstr>
      <vt:lpstr>Contents</vt:lpstr>
      <vt:lpstr>1. INTRODUCTION</vt:lpstr>
      <vt:lpstr>PowerPoint 프레젠테이션</vt:lpstr>
      <vt:lpstr>PowerPoint 프레젠테이션</vt:lpstr>
      <vt:lpstr>PowerPoint 프레젠테이션</vt:lpstr>
      <vt:lpstr>PowerPoint 프레젠테이션</vt:lpstr>
      <vt:lpstr>RUMYPET (Are you my pet?)</vt:lpstr>
      <vt:lpstr>PowerPoint 프레젠테이션</vt:lpstr>
      <vt:lpstr>2. Project Construction</vt:lpstr>
      <vt:lpstr>We are team Groza</vt:lpstr>
      <vt:lpstr>Our team is consist of three people</vt:lpstr>
      <vt:lpstr>So we divide our job into 3 Parts</vt:lpstr>
      <vt:lpstr>PowerPoint 프레젠테이션</vt:lpstr>
      <vt:lpstr>PowerPoint 프레젠테이션</vt:lpstr>
      <vt:lpstr>Project Flow Mode 0 : Registration</vt:lpstr>
      <vt:lpstr>Project Flow Mode 1 : Verification</vt:lpstr>
      <vt:lpstr>Project Flow Mode 2 : Identification</vt:lpstr>
      <vt:lpstr>3. Development History</vt:lpstr>
      <vt:lpstr>We visited dog cafe to collect some datas</vt:lpstr>
      <vt:lpstr>As a result, we collected some datas</vt:lpstr>
      <vt:lpstr>We used ‘Sketch’ for UI Design Tool</vt:lpstr>
      <vt:lpstr>Totally we used three programming languages</vt:lpstr>
      <vt:lpstr>Editor we used in developing</vt:lpstr>
      <vt:lpstr>Library and Framework we used</vt:lpstr>
      <vt:lpstr>PowerPoint 프레젠테이션</vt:lpstr>
      <vt:lpstr>Difference with what we have planned 1</vt:lpstr>
      <vt:lpstr>Difference with what we have planned 2</vt:lpstr>
      <vt:lpstr>Difference with what we have planned 3</vt:lpstr>
      <vt:lpstr>Difference with what we have planned 3</vt:lpstr>
      <vt:lpstr>4. Execution Result </vt:lpstr>
      <vt:lpstr>PowerPoint 프레젠테이션</vt:lpstr>
      <vt:lpstr>5. Execution Explanation</vt:lpstr>
      <vt:lpstr>Mode 0</vt:lpstr>
      <vt:lpstr>Registering the dog (Mode 0)</vt:lpstr>
      <vt:lpstr>PowerPoint 프레젠테이션</vt:lpstr>
      <vt:lpstr>Uploading data using Recording the Video</vt:lpstr>
      <vt:lpstr>Uploading data using Recording the Video</vt:lpstr>
      <vt:lpstr>Uploading data using Recording the Video</vt:lpstr>
      <vt:lpstr>Pre-Processing &amp; Feature Matching</vt:lpstr>
      <vt:lpstr>Pre-Processing</vt:lpstr>
      <vt:lpstr>Pre-Processing</vt:lpstr>
      <vt:lpstr>Pre-Processing</vt:lpstr>
      <vt:lpstr>Pre-Processing</vt:lpstr>
      <vt:lpstr>Pre-Processing</vt:lpstr>
      <vt:lpstr>Feature Matching</vt:lpstr>
      <vt:lpstr>Feature Matching</vt:lpstr>
      <vt:lpstr>Feature Matching</vt:lpstr>
      <vt:lpstr>6. Conclusion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220</cp:revision>
  <dcterms:modified xsi:type="dcterms:W3CDTF">2018-06-03T13:30:04Z</dcterms:modified>
</cp:coreProperties>
</file>